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anva Sans" panose="020B0604020202020204" charset="0"/>
      <p:regular r:id="rId18"/>
    </p:embeddedFont>
    <p:embeddedFont>
      <p:font typeface="Canva Sans Bold" panose="020B0604020202020204" charset="0"/>
      <p:regular r:id="rId19"/>
    </p:embeddedFont>
    <p:embeddedFont>
      <p:font typeface="ITC Benguiat" panose="020B0604020202020204" charset="0"/>
      <p:regular r:id="rId20"/>
    </p:embeddedFont>
    <p:embeddedFont>
      <p:font typeface="Open Sans Bold" panose="020B0604020202020204" charset="0"/>
      <p:regular r:id="rId21"/>
    </p:embeddedFont>
    <p:embeddedFont>
      <p:font typeface="PT Serif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ora Conrad" userId="672e1baa156c0903" providerId="LiveId" clId="{F86A8AA0-AF0B-4EB3-9D89-4FC401B53145}"/>
    <pc:docChg chg="modSld">
      <pc:chgData name="Aurora Conrad" userId="672e1baa156c0903" providerId="LiveId" clId="{F86A8AA0-AF0B-4EB3-9D89-4FC401B53145}" dt="2023-08-22T17:10:29.876" v="14" actId="20577"/>
      <pc:docMkLst>
        <pc:docMk/>
      </pc:docMkLst>
      <pc:sldChg chg="modSp mod">
        <pc:chgData name="Aurora Conrad" userId="672e1baa156c0903" providerId="LiveId" clId="{F86A8AA0-AF0B-4EB3-9D89-4FC401B53145}" dt="2023-08-22T17:10:04.563" v="4" actId="20577"/>
        <pc:sldMkLst>
          <pc:docMk/>
          <pc:sldMk cId="0" sldId="262"/>
        </pc:sldMkLst>
        <pc:spChg chg="mod">
          <ac:chgData name="Aurora Conrad" userId="672e1baa156c0903" providerId="LiveId" clId="{F86A8AA0-AF0B-4EB3-9D89-4FC401B53145}" dt="2023-08-22T17:10:04.563" v="4" actId="20577"/>
          <ac:spMkLst>
            <pc:docMk/>
            <pc:sldMk cId="0" sldId="262"/>
            <ac:spMk id="3" creationId="{00000000-0000-0000-0000-000000000000}"/>
          </ac:spMkLst>
        </pc:spChg>
      </pc:sldChg>
      <pc:sldChg chg="modSp mod">
        <pc:chgData name="Aurora Conrad" userId="672e1baa156c0903" providerId="LiveId" clId="{F86A8AA0-AF0B-4EB3-9D89-4FC401B53145}" dt="2023-08-22T17:10:29.876" v="14" actId="20577"/>
        <pc:sldMkLst>
          <pc:docMk/>
          <pc:sldMk cId="0" sldId="263"/>
        </pc:sldMkLst>
        <pc:spChg chg="mod">
          <ac:chgData name="Aurora Conrad" userId="672e1baa156c0903" providerId="LiveId" clId="{F86A8AA0-AF0B-4EB3-9D89-4FC401B53145}" dt="2023-08-22T17:10:29.876" v="14" actId="20577"/>
          <ac:spMkLst>
            <pc:docMk/>
            <pc:sldMk cId="0" sldId="26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open.spotify.com/show/6yDKyJ5N6F2f6Ze4VlN4lo" TargetMode="External"/><Relationship Id="rId13"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hyperlink" Target="https://www.facebook.com/Bricks4Learning" TargetMode="Externa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www.bricksforlearning.ro" TargetMode="External"/><Relationship Id="rId5" Type="http://schemas.openxmlformats.org/officeDocument/2006/relationships/hyperlink" Target="https://www.youtube.com/channel/UCRd1QcJ22ES965T2K8p1JqQ" TargetMode="External"/><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204902" y="3821797"/>
            <a:ext cx="7484188" cy="5436503"/>
          </a:xfrm>
          <a:custGeom>
            <a:avLst/>
            <a:gdLst/>
            <a:ahLst/>
            <a:cxnLst/>
            <a:rect l="l" t="t" r="r" b="b"/>
            <a:pathLst>
              <a:path w="7484188" h="5436503">
                <a:moveTo>
                  <a:pt x="0" y="0"/>
                </a:moveTo>
                <a:lnTo>
                  <a:pt x="7484188" y="0"/>
                </a:lnTo>
                <a:lnTo>
                  <a:pt x="7484188" y="5436503"/>
                </a:lnTo>
                <a:lnTo>
                  <a:pt x="0" y="5436503"/>
                </a:lnTo>
                <a:lnTo>
                  <a:pt x="0" y="0"/>
                </a:lnTo>
                <a:close/>
              </a:path>
            </a:pathLst>
          </a:custGeom>
          <a:blipFill>
            <a:blip r:embed="rId3"/>
            <a:stretch>
              <a:fillRect l="-151" r="-151"/>
            </a:stretch>
          </a:blipFill>
        </p:spPr>
        <p:txBody>
          <a:bodyPr/>
          <a:lstStyle/>
          <a:p>
            <a:endParaRPr lang="en-US"/>
          </a:p>
        </p:txBody>
      </p:sp>
      <p:sp>
        <p:nvSpPr>
          <p:cNvPr id="4" name="TextBox 4"/>
          <p:cNvSpPr txBox="1"/>
          <p:nvPr/>
        </p:nvSpPr>
        <p:spPr>
          <a:xfrm>
            <a:off x="7315066" y="4422737"/>
            <a:ext cx="10972934" cy="1581151"/>
          </a:xfrm>
          <a:prstGeom prst="rect">
            <a:avLst/>
          </a:prstGeom>
        </p:spPr>
        <p:txBody>
          <a:bodyPr lIns="0" tIns="0" rIns="0" bIns="0" rtlCol="0" anchor="t">
            <a:spAutoFit/>
          </a:bodyPr>
          <a:lstStyle/>
          <a:p>
            <a:pPr>
              <a:lnSpc>
                <a:spcPts val="9900"/>
              </a:lnSpc>
            </a:pPr>
            <a:r>
              <a:rPr lang="en-US" sz="11000">
                <a:solidFill>
                  <a:srgbClr val="E63C0D"/>
                </a:solidFill>
                <a:latin typeface="ITC Benguiat"/>
              </a:rPr>
              <a:t>CUM ÎNVĂȚ EU?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1028700" y="1179683"/>
            <a:ext cx="16230600" cy="962025"/>
          </a:xfrm>
          <a:prstGeom prst="rect">
            <a:avLst/>
          </a:prstGeom>
        </p:spPr>
        <p:txBody>
          <a:bodyPr lIns="0" tIns="0" rIns="0" bIns="0" rtlCol="0" anchor="t">
            <a:spAutoFit/>
          </a:bodyPr>
          <a:lstStyle/>
          <a:p>
            <a:pPr marL="0" lvl="0" indent="0" algn="ctr">
              <a:lnSpc>
                <a:spcPts val="7679"/>
              </a:lnSpc>
              <a:spcBef>
                <a:spcPct val="0"/>
              </a:spcBef>
            </a:pPr>
            <a:r>
              <a:rPr lang="en-US" sz="6399" spc="-127">
                <a:solidFill>
                  <a:srgbClr val="E63C0D"/>
                </a:solidFill>
                <a:latin typeface="PT Serif Bold"/>
              </a:rPr>
              <a:t>Stilul kinestezic - instrumente ajutătoare</a:t>
            </a:r>
          </a:p>
        </p:txBody>
      </p:sp>
      <p:sp>
        <p:nvSpPr>
          <p:cNvPr id="3" name="TextBox 3"/>
          <p:cNvSpPr txBox="1"/>
          <p:nvPr/>
        </p:nvSpPr>
        <p:spPr>
          <a:xfrm>
            <a:off x="705148" y="2703298"/>
            <a:ext cx="15582150" cy="7583702"/>
          </a:xfrm>
          <a:prstGeom prst="rect">
            <a:avLst/>
          </a:prstGeom>
        </p:spPr>
        <p:txBody>
          <a:bodyPr lIns="0" tIns="0" rIns="0" bIns="0" rtlCol="0" anchor="t">
            <a:spAutoFit/>
          </a:bodyPr>
          <a:lstStyle/>
          <a:p>
            <a:pPr marL="715259" lvl="1" indent="-357629">
              <a:lnSpc>
                <a:spcPts val="4638"/>
              </a:lnSpc>
              <a:buFont typeface="Arial"/>
              <a:buChar char="•"/>
            </a:pPr>
            <a:r>
              <a:rPr lang="en-US" sz="3312">
                <a:solidFill>
                  <a:srgbClr val="000000"/>
                </a:solidFill>
                <a:latin typeface="Canva Sans"/>
              </a:rPr>
              <a:t>Urmărește cu degetul când citești, respectiv „scrie” cu degetul informațiile pe o suprafață cu o textură plăcută.</a:t>
            </a:r>
          </a:p>
          <a:p>
            <a:pPr>
              <a:lnSpc>
                <a:spcPts val="4638"/>
              </a:lnSpc>
            </a:pPr>
            <a:endParaRPr lang="en-US" sz="3312">
              <a:solidFill>
                <a:srgbClr val="000000"/>
              </a:solidFill>
              <a:latin typeface="Canva Sans"/>
            </a:endParaRPr>
          </a:p>
          <a:p>
            <a:pPr marL="715259" lvl="1" indent="-357629">
              <a:lnSpc>
                <a:spcPts val="4638"/>
              </a:lnSpc>
              <a:buFont typeface="Arial"/>
              <a:buChar char="•"/>
            </a:pPr>
            <a:r>
              <a:rPr lang="en-US" sz="3312">
                <a:solidFill>
                  <a:srgbClr val="000000"/>
                </a:solidFill>
                <a:latin typeface="Canva Sans"/>
              </a:rPr>
              <a:t>Alege-ți coperte, notițe adezive etc. cu texturi care îți plac.</a:t>
            </a:r>
          </a:p>
          <a:p>
            <a:pPr>
              <a:lnSpc>
                <a:spcPts val="4638"/>
              </a:lnSpc>
            </a:pPr>
            <a:endParaRPr lang="en-US" sz="3312">
              <a:solidFill>
                <a:srgbClr val="000000"/>
              </a:solidFill>
              <a:latin typeface="Canva Sans"/>
            </a:endParaRPr>
          </a:p>
          <a:p>
            <a:pPr marL="715259" lvl="1" indent="-357629">
              <a:lnSpc>
                <a:spcPts val="4638"/>
              </a:lnSpc>
              <a:buFont typeface="Arial"/>
              <a:buChar char="•"/>
            </a:pPr>
            <a:r>
              <a:rPr lang="en-US" sz="3312">
                <a:solidFill>
                  <a:srgbClr val="000000"/>
                </a:solidFill>
                <a:latin typeface="Canva Sans"/>
              </a:rPr>
              <a:t>Folosește jocuri de rol și obiecte pentru a învăța (de exemplu, figurine pentru personaje, mașinuțe pentru a învăța noțiuni legate de viteză, distanță etc.).</a:t>
            </a:r>
          </a:p>
          <a:p>
            <a:pPr>
              <a:lnSpc>
                <a:spcPts val="4638"/>
              </a:lnSpc>
            </a:pPr>
            <a:endParaRPr lang="en-US" sz="3312">
              <a:solidFill>
                <a:srgbClr val="000000"/>
              </a:solidFill>
              <a:latin typeface="Canva Sans"/>
            </a:endParaRPr>
          </a:p>
          <a:p>
            <a:pPr marL="715259" lvl="1" indent="-357629">
              <a:lnSpc>
                <a:spcPts val="4638"/>
              </a:lnSpc>
              <a:buFont typeface="Arial"/>
              <a:buChar char="•"/>
            </a:pPr>
            <a:r>
              <a:rPr lang="en-US" sz="3312">
                <a:solidFill>
                  <a:srgbClr val="000000"/>
                </a:solidFill>
                <a:latin typeface="Canva Sans"/>
              </a:rPr>
              <a:t>Fă pauze pentru mișcare și jocuri în aer liber.</a:t>
            </a:r>
          </a:p>
          <a:p>
            <a:pPr>
              <a:lnSpc>
                <a:spcPts val="4638"/>
              </a:lnSpc>
            </a:pPr>
            <a:endParaRPr lang="en-US" sz="3312">
              <a:solidFill>
                <a:srgbClr val="000000"/>
              </a:solidFill>
              <a:latin typeface="Canva Sans"/>
            </a:endParaRPr>
          </a:p>
          <a:p>
            <a:pPr marL="715259" lvl="1" indent="-357629">
              <a:lnSpc>
                <a:spcPts val="4638"/>
              </a:lnSpc>
              <a:buFont typeface="Arial"/>
              <a:buChar char="•"/>
            </a:pPr>
            <a:r>
              <a:rPr lang="en-US" sz="3312">
                <a:solidFill>
                  <a:srgbClr val="000000"/>
                </a:solidFill>
                <a:latin typeface="Canva Sans"/>
              </a:rPr>
              <a:t>Când repeți, dă-ți voie să te miști prin cameră cu cartea în mână.</a:t>
            </a:r>
          </a:p>
          <a:p>
            <a:pPr>
              <a:lnSpc>
                <a:spcPts val="4638"/>
              </a:lnSpc>
            </a:pPr>
            <a:endParaRPr lang="en-US" sz="3312">
              <a:solidFill>
                <a:srgbClr val="000000"/>
              </a:solidFill>
              <a:latin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2900724" y="1942554"/>
            <a:ext cx="12473245" cy="1009422"/>
          </a:xfrm>
          <a:prstGeom prst="rect">
            <a:avLst/>
          </a:prstGeom>
        </p:spPr>
        <p:txBody>
          <a:bodyPr lIns="0" tIns="0" rIns="0" bIns="0" rtlCol="0" anchor="t">
            <a:spAutoFit/>
          </a:bodyPr>
          <a:lstStyle/>
          <a:p>
            <a:pPr algn="ctr">
              <a:lnSpc>
                <a:spcPts val="8229"/>
              </a:lnSpc>
            </a:pPr>
            <a:r>
              <a:rPr lang="en-US" sz="5878">
                <a:solidFill>
                  <a:srgbClr val="E63C0D"/>
                </a:solidFill>
                <a:latin typeface="Canva Sans Bold"/>
              </a:rPr>
              <a:t>Acum că știi ce stil de învățare ai...</a:t>
            </a:r>
          </a:p>
        </p:txBody>
      </p:sp>
      <p:sp>
        <p:nvSpPr>
          <p:cNvPr id="3" name="TextBox 3"/>
          <p:cNvSpPr txBox="1"/>
          <p:nvPr/>
        </p:nvSpPr>
        <p:spPr>
          <a:xfrm>
            <a:off x="897445" y="3715168"/>
            <a:ext cx="16869028" cy="6475085"/>
          </a:xfrm>
          <a:prstGeom prst="rect">
            <a:avLst/>
          </a:prstGeom>
        </p:spPr>
        <p:txBody>
          <a:bodyPr lIns="0" tIns="0" rIns="0" bIns="0" rtlCol="0" anchor="t">
            <a:spAutoFit/>
          </a:bodyPr>
          <a:lstStyle/>
          <a:p>
            <a:pPr marL="659350" lvl="1" indent="-329675" algn="just">
              <a:lnSpc>
                <a:spcPts val="4275"/>
              </a:lnSpc>
              <a:buFont typeface="Arial"/>
              <a:buChar char="•"/>
            </a:pPr>
            <a:r>
              <a:rPr lang="en-US" sz="3053">
                <a:solidFill>
                  <a:srgbClr val="000000"/>
                </a:solidFill>
                <a:latin typeface="Canva Sans"/>
              </a:rPr>
              <a:t>poți folosi instrumente specifice care să te ajute să reții mai ușor și mai bine informațiile.</a:t>
            </a:r>
          </a:p>
          <a:p>
            <a:pPr algn="just">
              <a:lnSpc>
                <a:spcPts val="4275"/>
              </a:lnSpc>
            </a:pPr>
            <a:endParaRPr lang="en-US" sz="3053">
              <a:solidFill>
                <a:srgbClr val="000000"/>
              </a:solidFill>
              <a:latin typeface="Canva Sans"/>
            </a:endParaRPr>
          </a:p>
          <a:p>
            <a:pPr marL="659350" lvl="1" indent="-329675" algn="just">
              <a:lnSpc>
                <a:spcPts val="4275"/>
              </a:lnSpc>
              <a:buFont typeface="Arial"/>
              <a:buChar char="•"/>
            </a:pPr>
            <a:r>
              <a:rPr lang="en-US" sz="3053">
                <a:solidFill>
                  <a:srgbClr val="000000"/>
                </a:solidFill>
                <a:latin typeface="Canva Sans"/>
              </a:rPr>
              <a:t>îți poți crea în cunoștință de cauză condiții și metode de învățare care să te ajute să înveți mai ușor și să fii mai eficient.</a:t>
            </a:r>
          </a:p>
          <a:p>
            <a:pPr algn="just">
              <a:lnSpc>
                <a:spcPts val="4275"/>
              </a:lnSpc>
            </a:pPr>
            <a:endParaRPr lang="en-US" sz="3053">
              <a:solidFill>
                <a:srgbClr val="000000"/>
              </a:solidFill>
              <a:latin typeface="Canva Sans"/>
            </a:endParaRPr>
          </a:p>
          <a:p>
            <a:pPr marL="659350" lvl="1" indent="-329675">
              <a:lnSpc>
                <a:spcPts val="4275"/>
              </a:lnSpc>
              <a:buFont typeface="Arial"/>
              <a:buChar char="•"/>
            </a:pPr>
            <a:r>
              <a:rPr lang="en-US" sz="3053">
                <a:solidFill>
                  <a:srgbClr val="000000"/>
                </a:solidFill>
                <a:latin typeface="Canva Sans"/>
              </a:rPr>
              <a:t>poți elimina elementele care îți provoacă disconfort în învățare.</a:t>
            </a:r>
          </a:p>
          <a:p>
            <a:pPr>
              <a:lnSpc>
                <a:spcPts val="4275"/>
              </a:lnSpc>
            </a:pPr>
            <a:endParaRPr lang="en-US" sz="3053">
              <a:solidFill>
                <a:srgbClr val="000000"/>
              </a:solidFill>
              <a:latin typeface="Canva Sans"/>
            </a:endParaRPr>
          </a:p>
          <a:p>
            <a:pPr marL="659350" lvl="1" indent="-329675">
              <a:lnSpc>
                <a:spcPts val="4275"/>
              </a:lnSpc>
              <a:buFont typeface="Arial"/>
              <a:buChar char="•"/>
            </a:pPr>
            <a:r>
              <a:rPr lang="en-US" sz="3053">
                <a:solidFill>
                  <a:srgbClr val="000000"/>
                </a:solidFill>
                <a:latin typeface="Canva Sans"/>
              </a:rPr>
              <a:t>poți colabora mai bine în proiectele de echipă, alegându-ți partea care ți se potrivește cel mai bine.</a:t>
            </a:r>
          </a:p>
          <a:p>
            <a:pPr>
              <a:lnSpc>
                <a:spcPts val="4275"/>
              </a:lnSpc>
            </a:pPr>
            <a:endParaRPr lang="en-US" sz="3053">
              <a:solidFill>
                <a:srgbClr val="000000"/>
              </a:solidFill>
              <a:latin typeface="Canva Sans"/>
            </a:endParaRPr>
          </a:p>
          <a:p>
            <a:pPr>
              <a:lnSpc>
                <a:spcPts val="4275"/>
              </a:lnSpc>
            </a:pPr>
            <a:endParaRPr lang="en-US" sz="3053">
              <a:solidFill>
                <a:srgbClr val="000000"/>
              </a:solidFill>
              <a:latin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grpSp>
        <p:nvGrpSpPr>
          <p:cNvPr id="2" name="Group 2"/>
          <p:cNvGrpSpPr/>
          <p:nvPr/>
        </p:nvGrpSpPr>
        <p:grpSpPr>
          <a:xfrm>
            <a:off x="6907520" y="9055535"/>
            <a:ext cx="4472959" cy="1028700"/>
            <a:chOff x="0" y="0"/>
            <a:chExt cx="5963945" cy="1371600"/>
          </a:xfrm>
        </p:grpSpPr>
        <p:sp>
          <p:nvSpPr>
            <p:cNvPr id="3" name="Freeform 3">
              <a:hlinkClick r:id="rId2" tooltip="https://www.facebook.com/Bricks4Learning"/>
            </p:cNvPr>
            <p:cNvSpPr/>
            <p:nvPr/>
          </p:nvSpPr>
          <p:spPr>
            <a:xfrm>
              <a:off x="0" y="0"/>
              <a:ext cx="1271685" cy="1371600"/>
            </a:xfrm>
            <a:custGeom>
              <a:avLst/>
              <a:gdLst/>
              <a:ahLst/>
              <a:cxnLst/>
              <a:rect l="l" t="t" r="r" b="b"/>
              <a:pathLst>
                <a:path w="1271685" h="1371600">
                  <a:moveTo>
                    <a:pt x="0" y="0"/>
                  </a:moveTo>
                  <a:lnTo>
                    <a:pt x="1271685" y="0"/>
                  </a:lnTo>
                  <a:lnTo>
                    <a:pt x="1271685"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l="-11521" t="-3397"/>
              </a:stretch>
            </a:blipFill>
          </p:spPr>
          <p:txBody>
            <a:bodyPr/>
            <a:lstStyle/>
            <a:p>
              <a:endParaRPr lang="en-US"/>
            </a:p>
          </p:txBody>
        </p:sp>
        <p:sp>
          <p:nvSpPr>
            <p:cNvPr id="4" name="Freeform 4">
              <a:hlinkClick r:id="rId5" tooltip="https://www.youtube.com/channel/UCRd1QcJ22ES965T2K8p1JqQ"/>
            </p:cNvPr>
            <p:cNvSpPr/>
            <p:nvPr/>
          </p:nvSpPr>
          <p:spPr>
            <a:xfrm>
              <a:off x="1596796" y="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a:hlinkClick r:id="rId8" tooltip="https://open.spotify.com/show/6yDKyJ5N6F2f6Ze4VlN4lo"/>
            </p:cNvPr>
            <p:cNvSpPr/>
            <p:nvPr/>
          </p:nvSpPr>
          <p:spPr>
            <a:xfrm>
              <a:off x="3298596" y="0"/>
              <a:ext cx="963549" cy="1371600"/>
            </a:xfrm>
            <a:custGeom>
              <a:avLst/>
              <a:gdLst/>
              <a:ahLst/>
              <a:cxnLst/>
              <a:rect l="l" t="t" r="r" b="b"/>
              <a:pathLst>
                <a:path w="963549" h="1371600">
                  <a:moveTo>
                    <a:pt x="0" y="0"/>
                  </a:moveTo>
                  <a:lnTo>
                    <a:pt x="963549" y="0"/>
                  </a:lnTo>
                  <a:lnTo>
                    <a:pt x="963549" y="1371600"/>
                  </a:lnTo>
                  <a:lnTo>
                    <a:pt x="0" y="13716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a:hlinkClick r:id="rId11" tooltip="http://www.bricksforlearning.ro"/>
            </p:cNvPr>
            <p:cNvSpPr/>
            <p:nvPr/>
          </p:nvSpPr>
          <p:spPr>
            <a:xfrm>
              <a:off x="4592345" y="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sp>
        <p:nvSpPr>
          <p:cNvPr id="7" name="TextBox 7"/>
          <p:cNvSpPr txBox="1"/>
          <p:nvPr/>
        </p:nvSpPr>
        <p:spPr>
          <a:xfrm>
            <a:off x="4582947" y="1742525"/>
            <a:ext cx="8104882" cy="887095"/>
          </a:xfrm>
          <a:prstGeom prst="rect">
            <a:avLst/>
          </a:prstGeom>
        </p:spPr>
        <p:txBody>
          <a:bodyPr lIns="0" tIns="0" rIns="0" bIns="0" rtlCol="0" anchor="t">
            <a:spAutoFit/>
          </a:bodyPr>
          <a:lstStyle/>
          <a:p>
            <a:pPr algn="ctr">
              <a:lnSpc>
                <a:spcPts val="7279"/>
              </a:lnSpc>
            </a:pPr>
            <a:r>
              <a:rPr lang="en-US" sz="5199">
                <a:solidFill>
                  <a:srgbClr val="E63C0D"/>
                </a:solidFill>
                <a:latin typeface="Canva Sans Bold"/>
              </a:rPr>
              <a:t>Și cel mai important...</a:t>
            </a:r>
          </a:p>
        </p:txBody>
      </p:sp>
      <p:sp>
        <p:nvSpPr>
          <p:cNvPr id="8" name="TextBox 8"/>
          <p:cNvSpPr txBox="1"/>
          <p:nvPr/>
        </p:nvSpPr>
        <p:spPr>
          <a:xfrm>
            <a:off x="2089105" y="4572635"/>
            <a:ext cx="13459176" cy="1203564"/>
          </a:xfrm>
          <a:prstGeom prst="rect">
            <a:avLst/>
          </a:prstGeom>
        </p:spPr>
        <p:txBody>
          <a:bodyPr lIns="0" tIns="0" rIns="0" bIns="0" rtlCol="0" anchor="t">
            <a:spAutoFit/>
          </a:bodyPr>
          <a:lstStyle/>
          <a:p>
            <a:pPr algn="just">
              <a:lnSpc>
                <a:spcPts val="4899"/>
              </a:lnSpc>
            </a:pPr>
            <a:r>
              <a:rPr lang="en-US" sz="3499">
                <a:solidFill>
                  <a:srgbClr val="000000"/>
                </a:solidFill>
                <a:latin typeface="Canva Sans"/>
              </a:rPr>
              <a:t>Folosește ce ai învățat și ajută-i și pe alții să învețe mai bine și mai ușor.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Freeform 2"/>
          <p:cNvSpPr/>
          <p:nvPr/>
        </p:nvSpPr>
        <p:spPr>
          <a:xfrm>
            <a:off x="0" y="0"/>
            <a:ext cx="8009394" cy="10287000"/>
          </a:xfrm>
          <a:custGeom>
            <a:avLst/>
            <a:gdLst/>
            <a:ahLst/>
            <a:cxnLst/>
            <a:rect l="l" t="t" r="r" b="b"/>
            <a:pathLst>
              <a:path w="8009394" h="10287000">
                <a:moveTo>
                  <a:pt x="0" y="0"/>
                </a:moveTo>
                <a:lnTo>
                  <a:pt x="8009394" y="0"/>
                </a:lnTo>
                <a:lnTo>
                  <a:pt x="8009394" y="10287000"/>
                </a:lnTo>
                <a:lnTo>
                  <a:pt x="0" y="10287000"/>
                </a:lnTo>
                <a:lnTo>
                  <a:pt x="0" y="0"/>
                </a:lnTo>
                <a:close/>
              </a:path>
            </a:pathLst>
          </a:custGeom>
          <a:blipFill>
            <a:blip r:embed="rId2"/>
            <a:stretch>
              <a:fillRect l="-24611" r="-24611" b="-16183"/>
            </a:stretch>
          </a:blipFill>
        </p:spPr>
        <p:txBody>
          <a:bodyPr/>
          <a:lstStyle/>
          <a:p>
            <a:endParaRPr lang="en-US"/>
          </a:p>
        </p:txBody>
      </p:sp>
      <p:grpSp>
        <p:nvGrpSpPr>
          <p:cNvPr id="3" name="Group 3"/>
          <p:cNvGrpSpPr/>
          <p:nvPr/>
        </p:nvGrpSpPr>
        <p:grpSpPr>
          <a:xfrm>
            <a:off x="9490943" y="3220166"/>
            <a:ext cx="7127998" cy="3846667"/>
            <a:chOff x="0" y="0"/>
            <a:chExt cx="9503997" cy="5128889"/>
          </a:xfrm>
        </p:grpSpPr>
        <p:sp>
          <p:nvSpPr>
            <p:cNvPr id="4" name="TextBox 4"/>
            <p:cNvSpPr txBox="1"/>
            <p:nvPr/>
          </p:nvSpPr>
          <p:spPr>
            <a:xfrm>
              <a:off x="0" y="0"/>
              <a:ext cx="9503997" cy="3657600"/>
            </a:xfrm>
            <a:prstGeom prst="rect">
              <a:avLst/>
            </a:prstGeom>
          </p:spPr>
          <p:txBody>
            <a:bodyPr lIns="0" tIns="0" rIns="0" bIns="0" rtlCol="0" anchor="t">
              <a:spAutoFit/>
            </a:bodyPr>
            <a:lstStyle/>
            <a:p>
              <a:pPr marL="0" lvl="0" indent="0" algn="ctr">
                <a:lnSpc>
                  <a:spcPts val="10800"/>
                </a:lnSpc>
              </a:pPr>
              <a:r>
                <a:rPr lang="en-US" sz="9000">
                  <a:solidFill>
                    <a:srgbClr val="000000"/>
                  </a:solidFill>
                  <a:latin typeface="Canva Sans Bold"/>
                </a:rPr>
                <a:t>Stiluri de învățare</a:t>
              </a:r>
            </a:p>
          </p:txBody>
        </p:sp>
        <p:sp>
          <p:nvSpPr>
            <p:cNvPr id="5" name="TextBox 5"/>
            <p:cNvSpPr txBox="1"/>
            <p:nvPr/>
          </p:nvSpPr>
          <p:spPr>
            <a:xfrm>
              <a:off x="0" y="4462139"/>
              <a:ext cx="9503997" cy="666750"/>
            </a:xfrm>
            <a:prstGeom prst="rect">
              <a:avLst/>
            </a:prstGeom>
          </p:spPr>
          <p:txBody>
            <a:bodyPr lIns="0" tIns="0" rIns="0" bIns="0" rtlCol="0" anchor="t">
              <a:spAutoFit/>
            </a:bodyPr>
            <a:lstStyle/>
            <a:p>
              <a:pPr marL="0" lvl="0" indent="0" algn="ctr">
                <a:lnSpc>
                  <a:spcPts val="420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3933544" y="1942554"/>
            <a:ext cx="10407606" cy="1009422"/>
          </a:xfrm>
          <a:prstGeom prst="rect">
            <a:avLst/>
          </a:prstGeom>
        </p:spPr>
        <p:txBody>
          <a:bodyPr lIns="0" tIns="0" rIns="0" bIns="0" rtlCol="0" anchor="t">
            <a:spAutoFit/>
          </a:bodyPr>
          <a:lstStyle/>
          <a:p>
            <a:pPr algn="ctr">
              <a:lnSpc>
                <a:spcPts val="8229"/>
              </a:lnSpc>
            </a:pPr>
            <a:r>
              <a:rPr lang="en-US" sz="5878">
                <a:solidFill>
                  <a:srgbClr val="E63C0D"/>
                </a:solidFill>
                <a:latin typeface="Canva Sans Bold"/>
              </a:rPr>
              <a:t>Ce sunt stilurile de învățare?</a:t>
            </a:r>
          </a:p>
        </p:txBody>
      </p:sp>
      <p:sp>
        <p:nvSpPr>
          <p:cNvPr id="3" name="TextBox 3"/>
          <p:cNvSpPr txBox="1"/>
          <p:nvPr/>
        </p:nvSpPr>
        <p:spPr>
          <a:xfrm>
            <a:off x="1192769" y="4917107"/>
            <a:ext cx="16708939" cy="1961833"/>
          </a:xfrm>
          <a:prstGeom prst="rect">
            <a:avLst/>
          </a:prstGeom>
        </p:spPr>
        <p:txBody>
          <a:bodyPr lIns="0" tIns="0" rIns="0" bIns="0" rtlCol="0" anchor="t">
            <a:spAutoFit/>
          </a:bodyPr>
          <a:lstStyle/>
          <a:p>
            <a:pPr algn="just">
              <a:lnSpc>
                <a:spcPts val="5227"/>
              </a:lnSpc>
            </a:pPr>
            <a:r>
              <a:rPr lang="en-US" sz="3733">
                <a:solidFill>
                  <a:srgbClr val="000000"/>
                </a:solidFill>
                <a:latin typeface="Canva Sans"/>
              </a:rPr>
              <a:t>Stil de învățare: </a:t>
            </a:r>
          </a:p>
          <a:p>
            <a:pPr algn="ctr">
              <a:lnSpc>
                <a:spcPts val="5227"/>
              </a:lnSpc>
            </a:pPr>
            <a:endParaRPr lang="en-US" sz="3733">
              <a:solidFill>
                <a:srgbClr val="000000"/>
              </a:solidFill>
              <a:latin typeface="Canva Sans"/>
            </a:endParaRPr>
          </a:p>
          <a:p>
            <a:pPr algn="ctr">
              <a:lnSpc>
                <a:spcPts val="5227"/>
              </a:lnSpc>
            </a:pPr>
            <a:r>
              <a:rPr lang="en-US" sz="3733">
                <a:solidFill>
                  <a:srgbClr val="000000"/>
                </a:solidFill>
                <a:latin typeface="Canva Sans"/>
              </a:rPr>
              <a:t>modul prin care reținem cel mai ușor și mai bine informațiile.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3712371" y="1898841"/>
            <a:ext cx="10863257" cy="121920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E63C0D"/>
                </a:solidFill>
                <a:latin typeface="Open Sans Bold"/>
              </a:rPr>
              <a:t>Stiluri de învățare</a:t>
            </a:r>
          </a:p>
        </p:txBody>
      </p:sp>
      <p:grpSp>
        <p:nvGrpSpPr>
          <p:cNvPr id="3" name="Group 3"/>
          <p:cNvGrpSpPr/>
          <p:nvPr/>
        </p:nvGrpSpPr>
        <p:grpSpPr>
          <a:xfrm>
            <a:off x="8436437" y="3886834"/>
            <a:ext cx="3388048" cy="4359851"/>
            <a:chOff x="0" y="0"/>
            <a:chExt cx="3133810" cy="4032689"/>
          </a:xfrm>
        </p:grpSpPr>
        <p:sp>
          <p:nvSpPr>
            <p:cNvPr id="4" name="Freeform 4"/>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B9B9B9"/>
            </a:solidFill>
          </p:spPr>
          <p:txBody>
            <a:bodyPr/>
            <a:lstStyle/>
            <a:p>
              <a:endParaRPr lang="en-US"/>
            </a:p>
          </p:txBody>
        </p:sp>
      </p:grpSp>
      <p:sp>
        <p:nvSpPr>
          <p:cNvPr id="5" name="Freeform 5"/>
          <p:cNvSpPr/>
          <p:nvPr/>
        </p:nvSpPr>
        <p:spPr>
          <a:xfrm>
            <a:off x="8983797" y="5297450"/>
            <a:ext cx="1329310" cy="1070813"/>
          </a:xfrm>
          <a:custGeom>
            <a:avLst/>
            <a:gdLst/>
            <a:ahLst/>
            <a:cxnLst/>
            <a:rect l="l" t="t" r="r" b="b"/>
            <a:pathLst>
              <a:path w="1329310" h="1070813">
                <a:moveTo>
                  <a:pt x="0" y="0"/>
                </a:moveTo>
                <a:lnTo>
                  <a:pt x="1329309" y="0"/>
                </a:lnTo>
                <a:lnTo>
                  <a:pt x="1329309" y="1070813"/>
                </a:lnTo>
                <a:lnTo>
                  <a:pt x="0" y="1070813"/>
                </a:lnTo>
                <a:lnTo>
                  <a:pt x="0" y="0"/>
                </a:lnTo>
                <a:close/>
              </a:path>
            </a:pathLst>
          </a:custGeom>
          <a:blipFill>
            <a:blip r:embed="rId2"/>
            <a:stretch>
              <a:fillRect l="-7405"/>
            </a:stretch>
          </a:blipFill>
        </p:spPr>
        <p:txBody>
          <a:bodyPr/>
          <a:lstStyle/>
          <a:p>
            <a:endParaRPr lang="en-US"/>
          </a:p>
        </p:txBody>
      </p:sp>
      <p:sp>
        <p:nvSpPr>
          <p:cNvPr id="6" name="TextBox 6"/>
          <p:cNvSpPr txBox="1"/>
          <p:nvPr/>
        </p:nvSpPr>
        <p:spPr>
          <a:xfrm>
            <a:off x="8983797" y="6948076"/>
            <a:ext cx="2715079"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000000"/>
                </a:solidFill>
                <a:latin typeface="Open Sans Bold"/>
              </a:rPr>
              <a:t>Auditiv</a:t>
            </a:r>
          </a:p>
        </p:txBody>
      </p:sp>
      <p:sp>
        <p:nvSpPr>
          <p:cNvPr id="7" name="TextBox 7"/>
          <p:cNvSpPr txBox="1"/>
          <p:nvPr/>
        </p:nvSpPr>
        <p:spPr>
          <a:xfrm>
            <a:off x="8983797" y="4120127"/>
            <a:ext cx="731749" cy="669036"/>
          </a:xfrm>
          <a:prstGeom prst="rect">
            <a:avLst/>
          </a:prstGeom>
        </p:spPr>
        <p:txBody>
          <a:bodyPr lIns="0" tIns="0" rIns="0" bIns="0" rtlCol="0" anchor="t">
            <a:spAutoFit/>
          </a:bodyPr>
          <a:lstStyle/>
          <a:p>
            <a:pPr marL="0" lvl="1" indent="0">
              <a:lnSpc>
                <a:spcPts val="5652"/>
              </a:lnSpc>
              <a:spcBef>
                <a:spcPct val="0"/>
              </a:spcBef>
            </a:pPr>
            <a:r>
              <a:rPr lang="en-US" sz="3600" u="none">
                <a:solidFill>
                  <a:srgbClr val="000000"/>
                </a:solidFill>
                <a:latin typeface="Open Sans Bold"/>
              </a:rPr>
              <a:t>02</a:t>
            </a:r>
          </a:p>
        </p:txBody>
      </p:sp>
      <p:grpSp>
        <p:nvGrpSpPr>
          <p:cNvPr id="8" name="Group 8"/>
          <p:cNvGrpSpPr/>
          <p:nvPr/>
        </p:nvGrpSpPr>
        <p:grpSpPr>
          <a:xfrm>
            <a:off x="12643749" y="3886834"/>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B9B9B9"/>
            </a:solidFill>
          </p:spPr>
          <p:txBody>
            <a:bodyPr/>
            <a:lstStyle/>
            <a:p>
              <a:endParaRPr lang="en-US"/>
            </a:p>
          </p:txBody>
        </p:sp>
      </p:grpSp>
      <p:sp>
        <p:nvSpPr>
          <p:cNvPr id="10" name="Freeform 10"/>
          <p:cNvSpPr/>
          <p:nvPr/>
        </p:nvSpPr>
        <p:spPr>
          <a:xfrm>
            <a:off x="13186674" y="5199009"/>
            <a:ext cx="1147945" cy="1070813"/>
          </a:xfrm>
          <a:custGeom>
            <a:avLst/>
            <a:gdLst/>
            <a:ahLst/>
            <a:cxnLst/>
            <a:rect l="l" t="t" r="r" b="b"/>
            <a:pathLst>
              <a:path w="1147945" h="1070813">
                <a:moveTo>
                  <a:pt x="0" y="0"/>
                </a:moveTo>
                <a:lnTo>
                  <a:pt x="1147945" y="0"/>
                </a:lnTo>
                <a:lnTo>
                  <a:pt x="1147945" y="1070813"/>
                </a:lnTo>
                <a:lnTo>
                  <a:pt x="0" y="1070813"/>
                </a:lnTo>
                <a:lnTo>
                  <a:pt x="0" y="0"/>
                </a:lnTo>
                <a:close/>
              </a:path>
            </a:pathLst>
          </a:custGeom>
          <a:blipFill>
            <a:blip r:embed="rId3"/>
            <a:stretch>
              <a:fillRect l="-104334" t="-69268" r="-45744" b="-9348"/>
            </a:stretch>
          </a:blipFill>
        </p:spPr>
        <p:txBody>
          <a:bodyPr/>
          <a:lstStyle/>
          <a:p>
            <a:endParaRPr lang="en-US"/>
          </a:p>
        </p:txBody>
      </p:sp>
      <p:sp>
        <p:nvSpPr>
          <p:cNvPr id="11" name="TextBox 11"/>
          <p:cNvSpPr txBox="1"/>
          <p:nvPr/>
        </p:nvSpPr>
        <p:spPr>
          <a:xfrm>
            <a:off x="13204272" y="684963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000000"/>
                </a:solidFill>
                <a:latin typeface="Open Sans Bold"/>
              </a:rPr>
              <a:t>Kinestezic</a:t>
            </a:r>
          </a:p>
        </p:txBody>
      </p:sp>
      <p:sp>
        <p:nvSpPr>
          <p:cNvPr id="12" name="TextBox 12"/>
          <p:cNvSpPr txBox="1"/>
          <p:nvPr/>
        </p:nvSpPr>
        <p:spPr>
          <a:xfrm>
            <a:off x="13204272" y="4021686"/>
            <a:ext cx="731749" cy="669036"/>
          </a:xfrm>
          <a:prstGeom prst="rect">
            <a:avLst/>
          </a:prstGeom>
        </p:spPr>
        <p:txBody>
          <a:bodyPr lIns="0" tIns="0" rIns="0" bIns="0" rtlCol="0" anchor="t">
            <a:spAutoFit/>
          </a:bodyPr>
          <a:lstStyle/>
          <a:p>
            <a:pPr marL="0" lvl="1" indent="0">
              <a:lnSpc>
                <a:spcPts val="5652"/>
              </a:lnSpc>
              <a:spcBef>
                <a:spcPct val="0"/>
              </a:spcBef>
            </a:pPr>
            <a:r>
              <a:rPr lang="en-US" sz="3600" u="none">
                <a:solidFill>
                  <a:srgbClr val="000000"/>
                </a:solidFill>
                <a:latin typeface="Open Sans Bold"/>
              </a:rPr>
              <a:t>03</a:t>
            </a:r>
          </a:p>
        </p:txBody>
      </p:sp>
      <p:grpSp>
        <p:nvGrpSpPr>
          <p:cNvPr id="13" name="Group 13"/>
          <p:cNvGrpSpPr/>
          <p:nvPr/>
        </p:nvGrpSpPr>
        <p:grpSpPr>
          <a:xfrm>
            <a:off x="3948558" y="3886834"/>
            <a:ext cx="3388048" cy="4359851"/>
            <a:chOff x="0" y="0"/>
            <a:chExt cx="3133810" cy="4032689"/>
          </a:xfrm>
        </p:grpSpPr>
        <p:sp>
          <p:nvSpPr>
            <p:cNvPr id="14" name="Freeform 14"/>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B9B9B9"/>
            </a:solidFill>
          </p:spPr>
          <p:txBody>
            <a:bodyPr/>
            <a:lstStyle/>
            <a:p>
              <a:endParaRPr lang="en-US"/>
            </a:p>
          </p:txBody>
        </p:sp>
      </p:grpSp>
      <p:sp>
        <p:nvSpPr>
          <p:cNvPr id="15" name="Freeform 15"/>
          <p:cNvSpPr/>
          <p:nvPr/>
        </p:nvSpPr>
        <p:spPr>
          <a:xfrm>
            <a:off x="4516050" y="5297450"/>
            <a:ext cx="1410856" cy="1070813"/>
          </a:xfrm>
          <a:custGeom>
            <a:avLst/>
            <a:gdLst/>
            <a:ahLst/>
            <a:cxnLst/>
            <a:rect l="l" t="t" r="r" b="b"/>
            <a:pathLst>
              <a:path w="1410856" h="1070813">
                <a:moveTo>
                  <a:pt x="0" y="0"/>
                </a:moveTo>
                <a:lnTo>
                  <a:pt x="1410856" y="0"/>
                </a:lnTo>
                <a:lnTo>
                  <a:pt x="1410856" y="1070813"/>
                </a:lnTo>
                <a:lnTo>
                  <a:pt x="0" y="1070813"/>
                </a:lnTo>
                <a:lnTo>
                  <a:pt x="0" y="0"/>
                </a:lnTo>
                <a:close/>
              </a:path>
            </a:pathLst>
          </a:custGeom>
          <a:blipFill>
            <a:blip r:embed="rId4"/>
            <a:stretch>
              <a:fillRect t="-9348" r="-38610"/>
            </a:stretch>
          </a:blipFill>
        </p:spPr>
        <p:txBody>
          <a:bodyPr/>
          <a:lstStyle/>
          <a:p>
            <a:endParaRPr lang="en-US"/>
          </a:p>
        </p:txBody>
      </p:sp>
      <p:sp>
        <p:nvSpPr>
          <p:cNvPr id="16" name="TextBox 16"/>
          <p:cNvSpPr txBox="1"/>
          <p:nvPr/>
        </p:nvSpPr>
        <p:spPr>
          <a:xfrm>
            <a:off x="4516050" y="6863760"/>
            <a:ext cx="2468131" cy="613323"/>
          </a:xfrm>
          <a:prstGeom prst="rect">
            <a:avLst/>
          </a:prstGeom>
        </p:spPr>
        <p:txBody>
          <a:bodyPr lIns="0" tIns="0" rIns="0" bIns="0" rtlCol="0" anchor="t">
            <a:spAutoFit/>
          </a:bodyPr>
          <a:lstStyle/>
          <a:p>
            <a:pPr marL="0" lvl="0" indent="0" algn="l">
              <a:lnSpc>
                <a:spcPts val="4941"/>
              </a:lnSpc>
              <a:spcBef>
                <a:spcPct val="0"/>
              </a:spcBef>
            </a:pPr>
            <a:r>
              <a:rPr lang="en-US" sz="3800">
                <a:solidFill>
                  <a:srgbClr val="E63C0D"/>
                </a:solidFill>
                <a:latin typeface="Open Sans Bold"/>
              </a:rPr>
              <a:t>Vizual</a:t>
            </a:r>
          </a:p>
        </p:txBody>
      </p:sp>
      <p:sp>
        <p:nvSpPr>
          <p:cNvPr id="17" name="TextBox 17"/>
          <p:cNvSpPr txBox="1"/>
          <p:nvPr/>
        </p:nvSpPr>
        <p:spPr>
          <a:xfrm>
            <a:off x="4516050" y="4120127"/>
            <a:ext cx="731749" cy="669036"/>
          </a:xfrm>
          <a:prstGeom prst="rect">
            <a:avLst/>
          </a:prstGeom>
        </p:spPr>
        <p:txBody>
          <a:bodyPr lIns="0" tIns="0" rIns="0" bIns="0" rtlCol="0" anchor="t">
            <a:spAutoFit/>
          </a:bodyPr>
          <a:lstStyle/>
          <a:p>
            <a:pPr marL="0" lvl="1" indent="0">
              <a:lnSpc>
                <a:spcPts val="5652"/>
              </a:lnSpc>
              <a:spcBef>
                <a:spcPct val="0"/>
              </a:spcBef>
            </a:pPr>
            <a:r>
              <a:rPr lang="en-US" sz="3600" u="none">
                <a:solidFill>
                  <a:srgbClr val="000000"/>
                </a:solidFill>
                <a:latin typeface="Open Sans Bold"/>
              </a:rPr>
              <a:t>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1028700" y="1179683"/>
            <a:ext cx="16230600" cy="962025"/>
          </a:xfrm>
          <a:prstGeom prst="rect">
            <a:avLst/>
          </a:prstGeom>
        </p:spPr>
        <p:txBody>
          <a:bodyPr lIns="0" tIns="0" rIns="0" bIns="0" rtlCol="0" anchor="t">
            <a:spAutoFit/>
          </a:bodyPr>
          <a:lstStyle/>
          <a:p>
            <a:pPr marL="0" lvl="0" indent="0" algn="ctr">
              <a:lnSpc>
                <a:spcPts val="7679"/>
              </a:lnSpc>
              <a:spcBef>
                <a:spcPct val="0"/>
              </a:spcBef>
            </a:pPr>
            <a:r>
              <a:rPr lang="en-US" sz="6399" spc="-127">
                <a:solidFill>
                  <a:srgbClr val="E63C0D"/>
                </a:solidFill>
                <a:latin typeface="PT Serif Bold"/>
              </a:rPr>
              <a:t>Stilul vizual</a:t>
            </a:r>
          </a:p>
        </p:txBody>
      </p:sp>
      <p:sp>
        <p:nvSpPr>
          <p:cNvPr id="3" name="TextBox 3"/>
          <p:cNvSpPr txBox="1"/>
          <p:nvPr/>
        </p:nvSpPr>
        <p:spPr>
          <a:xfrm>
            <a:off x="10287955" y="7634038"/>
            <a:ext cx="7869137" cy="2652962"/>
          </a:xfrm>
          <a:prstGeom prst="rect">
            <a:avLst/>
          </a:prstGeom>
        </p:spPr>
        <p:txBody>
          <a:bodyPr lIns="0" tIns="0" rIns="0" bIns="0" rtlCol="0" anchor="t">
            <a:spAutoFit/>
          </a:bodyPr>
          <a:lstStyle/>
          <a:p>
            <a:pPr marL="407163" lvl="1" indent="-203582">
              <a:lnSpc>
                <a:spcPts val="2640"/>
              </a:lnSpc>
              <a:buFont typeface="Arial"/>
              <a:buChar char="•"/>
            </a:pPr>
            <a:r>
              <a:rPr lang="en-US" sz="1885">
                <a:solidFill>
                  <a:srgbClr val="000000"/>
                </a:solidFill>
                <a:latin typeface="Canva Sans"/>
              </a:rPr>
              <a:t>Te simți atras de imagini, forme și culori.</a:t>
            </a:r>
          </a:p>
          <a:p>
            <a:pPr>
              <a:lnSpc>
                <a:spcPts val="2640"/>
              </a:lnSpc>
            </a:pPr>
            <a:endParaRPr lang="en-US" sz="1885">
              <a:solidFill>
                <a:srgbClr val="000000"/>
              </a:solidFill>
              <a:latin typeface="Canva Sans"/>
            </a:endParaRPr>
          </a:p>
          <a:p>
            <a:pPr marL="407163" lvl="1" indent="-203582">
              <a:lnSpc>
                <a:spcPts val="2640"/>
              </a:lnSpc>
              <a:buFont typeface="Arial"/>
              <a:buChar char="•"/>
            </a:pPr>
            <a:r>
              <a:rPr lang="en-US" sz="1885">
                <a:solidFill>
                  <a:srgbClr val="000000"/>
                </a:solidFill>
                <a:latin typeface="Canva Sans"/>
              </a:rPr>
              <a:t>Îți place să desenezi, să subliniezi și să colorezi.</a:t>
            </a:r>
          </a:p>
          <a:p>
            <a:pPr>
              <a:lnSpc>
                <a:spcPts val="2640"/>
              </a:lnSpc>
            </a:pPr>
            <a:endParaRPr lang="en-US" sz="1885">
              <a:solidFill>
                <a:srgbClr val="000000"/>
              </a:solidFill>
              <a:latin typeface="Canva Sans"/>
            </a:endParaRPr>
          </a:p>
          <a:p>
            <a:pPr marL="407163" lvl="1" indent="-203582">
              <a:lnSpc>
                <a:spcPts val="2640"/>
              </a:lnSpc>
              <a:buFont typeface="Arial"/>
              <a:buChar char="•"/>
            </a:pPr>
            <a:r>
              <a:rPr lang="en-US" sz="1885">
                <a:solidFill>
                  <a:srgbClr val="000000"/>
                </a:solidFill>
                <a:latin typeface="Canva Sans"/>
              </a:rPr>
              <a:t>Te orientezi ușor pe hărți, diagrame și grafice.</a:t>
            </a:r>
          </a:p>
          <a:p>
            <a:pPr>
              <a:lnSpc>
                <a:spcPts val="2640"/>
              </a:lnSpc>
            </a:pPr>
            <a:endParaRPr lang="en-US" sz="1885">
              <a:solidFill>
                <a:srgbClr val="000000"/>
              </a:solidFill>
              <a:latin typeface="Canva Sans"/>
            </a:endParaRPr>
          </a:p>
          <a:p>
            <a:pPr marL="407163" lvl="1" indent="-203582">
              <a:lnSpc>
                <a:spcPts val="2640"/>
              </a:lnSpc>
              <a:buFont typeface="Arial"/>
              <a:buChar char="•"/>
            </a:pPr>
            <a:r>
              <a:rPr lang="en-US" sz="1885">
                <a:solidFill>
                  <a:srgbClr val="000000"/>
                </a:solidFill>
                <a:latin typeface="Canva Sans"/>
              </a:rPr>
              <a:t>Recunoști cu ușurință fețele și locurile pe unde ai mai fost.</a:t>
            </a:r>
          </a:p>
          <a:p>
            <a:pPr>
              <a:lnSpc>
                <a:spcPts val="2640"/>
              </a:lnSpc>
            </a:pPr>
            <a:endParaRPr lang="en-US" sz="1885">
              <a:solidFill>
                <a:srgbClr val="000000"/>
              </a:solidFill>
              <a:latin typeface="Canva Sans"/>
            </a:endParaRPr>
          </a:p>
        </p:txBody>
      </p:sp>
      <p:sp>
        <p:nvSpPr>
          <p:cNvPr id="4" name="TextBox 4"/>
          <p:cNvSpPr txBox="1"/>
          <p:nvPr/>
        </p:nvSpPr>
        <p:spPr>
          <a:xfrm>
            <a:off x="1164886" y="2900366"/>
            <a:ext cx="16578701" cy="4180840"/>
          </a:xfrm>
          <a:prstGeom prst="rect">
            <a:avLst/>
          </a:prstGeom>
        </p:spPr>
        <p:txBody>
          <a:bodyPr lIns="0" tIns="0" rIns="0" bIns="0" rtlCol="0" anchor="t">
            <a:spAutoFit/>
          </a:bodyPr>
          <a:lstStyle/>
          <a:p>
            <a:pPr>
              <a:lnSpc>
                <a:spcPts val="4759"/>
              </a:lnSpc>
            </a:pPr>
            <a:r>
              <a:rPr lang="en-US" sz="3399">
                <a:solidFill>
                  <a:srgbClr val="000000"/>
                </a:solidFill>
                <a:latin typeface="Canva Sans"/>
              </a:rPr>
              <a:t>Ai auzit probabil vorbindu-se de „memoria vizuală” sau „fotografică”. Persoanele cu o astfel de „memorie” învață în imagini.</a:t>
            </a:r>
          </a:p>
          <a:p>
            <a:pPr>
              <a:lnSpc>
                <a:spcPts val="4759"/>
              </a:lnSpc>
            </a:pPr>
            <a:endParaRPr lang="en-US" sz="3399">
              <a:solidFill>
                <a:srgbClr val="000000"/>
              </a:solidFill>
              <a:latin typeface="Canva Sans"/>
            </a:endParaRPr>
          </a:p>
          <a:p>
            <a:pPr>
              <a:lnSpc>
                <a:spcPts val="4759"/>
              </a:lnSpc>
            </a:pPr>
            <a:r>
              <a:rPr lang="en-US" sz="3399">
                <a:solidFill>
                  <a:srgbClr val="000000"/>
                </a:solidFill>
                <a:latin typeface="Canva Sans"/>
              </a:rPr>
              <a:t>Rețin informațiile vizualizându-le în minte, „fotografiază” paginile scrise, asociază ușor pozele cu obiecte din realitate, își iau repere vizuale când merg pentru prima dată pe un drum și nu se rătăcesc dacă revin pe un traseu pe care l-au mai parcurs.</a:t>
            </a:r>
          </a:p>
        </p:txBody>
      </p:sp>
      <p:sp>
        <p:nvSpPr>
          <p:cNvPr id="5" name="TextBox 5"/>
          <p:cNvSpPr txBox="1"/>
          <p:nvPr/>
        </p:nvSpPr>
        <p:spPr>
          <a:xfrm>
            <a:off x="1164886" y="7824156"/>
            <a:ext cx="7594725" cy="1659255"/>
          </a:xfrm>
          <a:prstGeom prst="rect">
            <a:avLst/>
          </a:prstGeom>
        </p:spPr>
        <p:txBody>
          <a:bodyPr lIns="0" tIns="0" rIns="0" bIns="0" rtlCol="0" anchor="t">
            <a:spAutoFit/>
          </a:bodyPr>
          <a:lstStyle/>
          <a:p>
            <a:pPr algn="ctr">
              <a:lnSpc>
                <a:spcPts val="6719"/>
              </a:lnSpc>
            </a:pPr>
            <a:r>
              <a:rPr lang="en-US" sz="4800">
                <a:solidFill>
                  <a:srgbClr val="E63C0D"/>
                </a:solidFill>
                <a:latin typeface="Canva Sans Bold"/>
              </a:rPr>
              <a:t>Ai un stil de învățare vizual dacă: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1028700" y="1179683"/>
            <a:ext cx="16230600" cy="962025"/>
          </a:xfrm>
          <a:prstGeom prst="rect">
            <a:avLst/>
          </a:prstGeom>
        </p:spPr>
        <p:txBody>
          <a:bodyPr lIns="0" tIns="0" rIns="0" bIns="0" rtlCol="0" anchor="t">
            <a:spAutoFit/>
          </a:bodyPr>
          <a:lstStyle/>
          <a:p>
            <a:pPr marL="0" lvl="0" indent="0" algn="ctr">
              <a:lnSpc>
                <a:spcPts val="7679"/>
              </a:lnSpc>
              <a:spcBef>
                <a:spcPct val="0"/>
              </a:spcBef>
            </a:pPr>
            <a:r>
              <a:rPr lang="en-US" sz="6399" spc="-127">
                <a:solidFill>
                  <a:srgbClr val="E63C0D"/>
                </a:solidFill>
                <a:latin typeface="PT Serif Bold"/>
              </a:rPr>
              <a:t>Stilul vizual - instrumente ajutătoare</a:t>
            </a:r>
          </a:p>
        </p:txBody>
      </p:sp>
      <p:sp>
        <p:nvSpPr>
          <p:cNvPr id="3" name="TextBox 3"/>
          <p:cNvSpPr txBox="1"/>
          <p:nvPr/>
        </p:nvSpPr>
        <p:spPr>
          <a:xfrm>
            <a:off x="705148" y="2703298"/>
            <a:ext cx="15991733" cy="7181215"/>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Canva Sans"/>
              </a:rPr>
              <a:t>Stabilește-ți coduri de culori pentru gruparea informațiilor (exemplu: titlul cu roșu, definițiile cu verde, termenii de specialitate cu galben etc.).</a:t>
            </a:r>
          </a:p>
          <a:p>
            <a:pPr>
              <a:lnSpc>
                <a:spcPts val="4759"/>
              </a:lnSpc>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Folosește culori, markere, notițe adezive ordonate pe culori.</a:t>
            </a:r>
          </a:p>
          <a:p>
            <a:pPr>
              <a:lnSpc>
                <a:spcPts val="4759"/>
              </a:lnSpc>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Rescrie-ți notițele folosind diagrame, hărți mentale și grafice.</a:t>
            </a:r>
          </a:p>
          <a:p>
            <a:pPr>
              <a:lnSpc>
                <a:spcPts val="4759"/>
              </a:lnSpc>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Folosește aplicații educaționale care oferă imagini și videoclipuri pentru explicarea informațiilor.</a:t>
            </a:r>
          </a:p>
          <a:p>
            <a:pPr>
              <a:lnSpc>
                <a:spcPts val="4759"/>
              </a:lnSpc>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Când repeți, închide ochii și încearcă să vizualizezi informațiile.</a:t>
            </a:r>
          </a:p>
          <a:p>
            <a:pPr>
              <a:lnSpc>
                <a:spcPts val="4759"/>
              </a:lnSpc>
            </a:pPr>
            <a:endParaRPr lang="en-US" sz="3399">
              <a:solidFill>
                <a:srgbClr val="000000"/>
              </a:solidFill>
              <a:latin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1028700" y="1179683"/>
            <a:ext cx="16230600" cy="962025"/>
          </a:xfrm>
          <a:prstGeom prst="rect">
            <a:avLst/>
          </a:prstGeom>
        </p:spPr>
        <p:txBody>
          <a:bodyPr lIns="0" tIns="0" rIns="0" bIns="0" rtlCol="0" anchor="t">
            <a:spAutoFit/>
          </a:bodyPr>
          <a:lstStyle/>
          <a:p>
            <a:pPr marL="0" lvl="0" indent="0" algn="ctr">
              <a:lnSpc>
                <a:spcPts val="7679"/>
              </a:lnSpc>
              <a:spcBef>
                <a:spcPct val="0"/>
              </a:spcBef>
            </a:pPr>
            <a:r>
              <a:rPr lang="en-US" sz="6399" spc="-127">
                <a:solidFill>
                  <a:srgbClr val="E63C0D"/>
                </a:solidFill>
                <a:latin typeface="PT Serif Bold"/>
              </a:rPr>
              <a:t>Stilul auditiv</a:t>
            </a:r>
          </a:p>
        </p:txBody>
      </p:sp>
      <p:sp>
        <p:nvSpPr>
          <p:cNvPr id="3" name="TextBox 3"/>
          <p:cNvSpPr txBox="1"/>
          <p:nvPr/>
        </p:nvSpPr>
        <p:spPr>
          <a:xfrm>
            <a:off x="10287955" y="7634038"/>
            <a:ext cx="7869137" cy="2652962"/>
          </a:xfrm>
          <a:prstGeom prst="rect">
            <a:avLst/>
          </a:prstGeom>
        </p:spPr>
        <p:txBody>
          <a:bodyPr lIns="0" tIns="0" rIns="0" bIns="0" rtlCol="0" anchor="t">
            <a:spAutoFit/>
          </a:bodyPr>
          <a:lstStyle/>
          <a:p>
            <a:pPr marL="407163" lvl="1" indent="-203582">
              <a:lnSpc>
                <a:spcPts val="2640"/>
              </a:lnSpc>
              <a:buFont typeface="Arial"/>
              <a:buChar char="•"/>
            </a:pPr>
            <a:r>
              <a:rPr lang="en-US" sz="1885" dirty="0" err="1">
                <a:solidFill>
                  <a:srgbClr val="000000"/>
                </a:solidFill>
                <a:latin typeface="Canva Sans"/>
              </a:rPr>
              <a:t>Te</a:t>
            </a:r>
            <a:r>
              <a:rPr lang="en-US" sz="1885" dirty="0">
                <a:solidFill>
                  <a:srgbClr val="000000"/>
                </a:solidFill>
                <a:latin typeface="Canva Sans"/>
              </a:rPr>
              <a:t> </a:t>
            </a:r>
            <a:r>
              <a:rPr lang="en-US" sz="1885" dirty="0" err="1">
                <a:solidFill>
                  <a:srgbClr val="000000"/>
                </a:solidFill>
                <a:latin typeface="Canva Sans"/>
              </a:rPr>
              <a:t>simți</a:t>
            </a:r>
            <a:r>
              <a:rPr lang="en-US" sz="1885" dirty="0">
                <a:solidFill>
                  <a:srgbClr val="000000"/>
                </a:solidFill>
                <a:latin typeface="Canva Sans"/>
              </a:rPr>
              <a:t> </a:t>
            </a:r>
            <a:r>
              <a:rPr lang="en-US" sz="1885" dirty="0" err="1">
                <a:solidFill>
                  <a:srgbClr val="000000"/>
                </a:solidFill>
                <a:latin typeface="Canva Sans"/>
              </a:rPr>
              <a:t>atras</a:t>
            </a:r>
            <a:r>
              <a:rPr lang="en-US" sz="1885" dirty="0">
                <a:solidFill>
                  <a:srgbClr val="000000"/>
                </a:solidFill>
                <a:latin typeface="Canva Sans"/>
              </a:rPr>
              <a:t> de </a:t>
            </a:r>
            <a:r>
              <a:rPr lang="en-US" sz="1885" dirty="0" err="1">
                <a:solidFill>
                  <a:srgbClr val="000000"/>
                </a:solidFill>
                <a:latin typeface="Canva Sans"/>
              </a:rPr>
              <a:t>sunete</a:t>
            </a:r>
            <a:r>
              <a:rPr lang="en-US" sz="1885" dirty="0">
                <a:solidFill>
                  <a:srgbClr val="000000"/>
                </a:solidFill>
                <a:latin typeface="Canva Sans"/>
              </a:rPr>
              <a:t> </a:t>
            </a:r>
            <a:r>
              <a:rPr lang="en-US" sz="1885" dirty="0" err="1">
                <a:solidFill>
                  <a:srgbClr val="000000"/>
                </a:solidFill>
                <a:latin typeface="Canva Sans"/>
              </a:rPr>
              <a:t>și</a:t>
            </a:r>
            <a:r>
              <a:rPr lang="en-US" sz="1885" dirty="0">
                <a:solidFill>
                  <a:srgbClr val="000000"/>
                </a:solidFill>
                <a:latin typeface="Canva Sans"/>
              </a:rPr>
              <a:t> </a:t>
            </a:r>
            <a:r>
              <a:rPr lang="ro-RO" sz="1885" dirty="0">
                <a:solidFill>
                  <a:srgbClr val="000000"/>
                </a:solidFill>
                <a:latin typeface="Canva Sans"/>
              </a:rPr>
              <a:t>de </a:t>
            </a:r>
            <a:r>
              <a:rPr lang="en-US" sz="1885" dirty="0" err="1">
                <a:solidFill>
                  <a:srgbClr val="000000"/>
                </a:solidFill>
                <a:latin typeface="Canva Sans"/>
              </a:rPr>
              <a:t>muzică</a:t>
            </a:r>
            <a:r>
              <a:rPr lang="en-US" sz="1885" dirty="0">
                <a:solidFill>
                  <a:srgbClr val="000000"/>
                </a:solidFill>
                <a:latin typeface="Canva Sans"/>
              </a:rPr>
              <a:t>.</a:t>
            </a:r>
          </a:p>
          <a:p>
            <a:pPr>
              <a:lnSpc>
                <a:spcPts val="2640"/>
              </a:lnSpc>
            </a:pPr>
            <a:endParaRPr lang="en-US" sz="1885" dirty="0">
              <a:solidFill>
                <a:srgbClr val="000000"/>
              </a:solidFill>
              <a:latin typeface="Canva Sans"/>
            </a:endParaRPr>
          </a:p>
          <a:p>
            <a:pPr marL="407163" lvl="1" indent="-203582">
              <a:lnSpc>
                <a:spcPts val="2640"/>
              </a:lnSpc>
              <a:buFont typeface="Arial"/>
              <a:buChar char="•"/>
            </a:pPr>
            <a:r>
              <a:rPr lang="en-US" sz="1885" dirty="0" err="1">
                <a:solidFill>
                  <a:srgbClr val="000000"/>
                </a:solidFill>
                <a:latin typeface="Canva Sans"/>
              </a:rPr>
              <a:t>Îți</a:t>
            </a:r>
            <a:r>
              <a:rPr lang="en-US" sz="1885" dirty="0">
                <a:solidFill>
                  <a:srgbClr val="000000"/>
                </a:solidFill>
                <a:latin typeface="Canva Sans"/>
              </a:rPr>
              <a:t> place </a:t>
            </a:r>
            <a:r>
              <a:rPr lang="en-US" sz="1885" dirty="0" err="1">
                <a:solidFill>
                  <a:srgbClr val="000000"/>
                </a:solidFill>
                <a:latin typeface="Canva Sans"/>
              </a:rPr>
              <a:t>mai</a:t>
            </a:r>
            <a:r>
              <a:rPr lang="en-US" sz="1885" dirty="0">
                <a:solidFill>
                  <a:srgbClr val="000000"/>
                </a:solidFill>
                <a:latin typeface="Canva Sans"/>
              </a:rPr>
              <a:t> </a:t>
            </a:r>
            <a:r>
              <a:rPr lang="en-US" sz="1885" dirty="0" err="1">
                <a:solidFill>
                  <a:srgbClr val="000000"/>
                </a:solidFill>
                <a:latin typeface="Canva Sans"/>
              </a:rPr>
              <a:t>mult</a:t>
            </a:r>
            <a:r>
              <a:rPr lang="en-US" sz="1885" dirty="0">
                <a:solidFill>
                  <a:srgbClr val="000000"/>
                </a:solidFill>
                <a:latin typeface="Canva Sans"/>
              </a:rPr>
              <a:t>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asculți</a:t>
            </a:r>
            <a:r>
              <a:rPr lang="en-US" sz="1885" dirty="0">
                <a:solidFill>
                  <a:srgbClr val="000000"/>
                </a:solidFill>
                <a:latin typeface="Canva Sans"/>
              </a:rPr>
              <a:t> </a:t>
            </a:r>
            <a:r>
              <a:rPr lang="en-US" sz="1885" dirty="0" err="1">
                <a:solidFill>
                  <a:srgbClr val="000000"/>
                </a:solidFill>
                <a:latin typeface="Canva Sans"/>
              </a:rPr>
              <a:t>decât</a:t>
            </a:r>
            <a:r>
              <a:rPr lang="en-US" sz="1885" dirty="0">
                <a:solidFill>
                  <a:srgbClr val="000000"/>
                </a:solidFill>
                <a:latin typeface="Canva Sans"/>
              </a:rPr>
              <a:t>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citești</a:t>
            </a:r>
            <a:r>
              <a:rPr lang="en-US" sz="1885" dirty="0">
                <a:solidFill>
                  <a:srgbClr val="000000"/>
                </a:solidFill>
                <a:latin typeface="Canva Sans"/>
              </a:rPr>
              <a:t>.</a:t>
            </a:r>
          </a:p>
          <a:p>
            <a:pPr>
              <a:lnSpc>
                <a:spcPts val="2640"/>
              </a:lnSpc>
            </a:pPr>
            <a:endParaRPr lang="en-US" sz="1885" dirty="0">
              <a:solidFill>
                <a:srgbClr val="000000"/>
              </a:solidFill>
              <a:latin typeface="Canva Sans"/>
            </a:endParaRPr>
          </a:p>
          <a:p>
            <a:pPr marL="407163" lvl="1" indent="-203582">
              <a:lnSpc>
                <a:spcPts val="2640"/>
              </a:lnSpc>
              <a:buFont typeface="Arial"/>
              <a:buChar char="•"/>
            </a:pPr>
            <a:r>
              <a:rPr lang="en-US" sz="1885" dirty="0" err="1">
                <a:solidFill>
                  <a:srgbClr val="000000"/>
                </a:solidFill>
                <a:latin typeface="Canva Sans"/>
              </a:rPr>
              <a:t>Înveți</a:t>
            </a:r>
            <a:r>
              <a:rPr lang="en-US" sz="1885" dirty="0">
                <a:solidFill>
                  <a:srgbClr val="000000"/>
                </a:solidFill>
                <a:latin typeface="Canva Sans"/>
              </a:rPr>
              <a:t> cu voce tare </a:t>
            </a:r>
            <a:r>
              <a:rPr lang="en-US" sz="1885" dirty="0" err="1">
                <a:solidFill>
                  <a:srgbClr val="000000"/>
                </a:solidFill>
                <a:latin typeface="Canva Sans"/>
              </a:rPr>
              <a:t>și</a:t>
            </a:r>
            <a:r>
              <a:rPr lang="en-US" sz="1885" dirty="0">
                <a:solidFill>
                  <a:srgbClr val="000000"/>
                </a:solidFill>
                <a:latin typeface="Canva Sans"/>
              </a:rPr>
              <a:t> </a:t>
            </a:r>
            <a:r>
              <a:rPr lang="en-US" sz="1885" dirty="0" err="1">
                <a:solidFill>
                  <a:srgbClr val="000000"/>
                </a:solidFill>
                <a:latin typeface="Canva Sans"/>
              </a:rPr>
              <a:t>porți</a:t>
            </a:r>
            <a:r>
              <a:rPr lang="en-US" sz="1885" dirty="0">
                <a:solidFill>
                  <a:srgbClr val="000000"/>
                </a:solidFill>
                <a:latin typeface="Canva Sans"/>
              </a:rPr>
              <a:t> „</a:t>
            </a:r>
            <a:r>
              <a:rPr lang="en-US" sz="1885" dirty="0" err="1">
                <a:solidFill>
                  <a:srgbClr val="000000"/>
                </a:solidFill>
                <a:latin typeface="Canva Sans"/>
              </a:rPr>
              <a:t>dialoguri</a:t>
            </a:r>
            <a:r>
              <a:rPr lang="en-US" sz="1885" dirty="0">
                <a:solidFill>
                  <a:srgbClr val="000000"/>
                </a:solidFill>
                <a:latin typeface="Canva Sans"/>
              </a:rPr>
              <a:t>” </a:t>
            </a:r>
            <a:r>
              <a:rPr lang="en-US" sz="1885" dirty="0" err="1">
                <a:solidFill>
                  <a:srgbClr val="000000"/>
                </a:solidFill>
                <a:latin typeface="Canva Sans"/>
              </a:rPr>
              <a:t>sau</a:t>
            </a:r>
            <a:r>
              <a:rPr lang="en-US" sz="1885" dirty="0">
                <a:solidFill>
                  <a:srgbClr val="000000"/>
                </a:solidFill>
                <a:latin typeface="Canva Sans"/>
              </a:rPr>
              <a:t> </a:t>
            </a:r>
            <a:r>
              <a:rPr lang="en-US" sz="1885" dirty="0" err="1">
                <a:solidFill>
                  <a:srgbClr val="000000"/>
                </a:solidFill>
                <a:latin typeface="Canva Sans"/>
              </a:rPr>
              <a:t>cânți</a:t>
            </a:r>
            <a:r>
              <a:rPr lang="en-US" sz="1885" dirty="0">
                <a:solidFill>
                  <a:srgbClr val="000000"/>
                </a:solidFill>
                <a:latin typeface="Canva Sans"/>
              </a:rPr>
              <a:t> </a:t>
            </a:r>
            <a:r>
              <a:rPr lang="en-US" sz="1885" dirty="0" err="1">
                <a:solidFill>
                  <a:srgbClr val="000000"/>
                </a:solidFill>
                <a:latin typeface="Canva Sans"/>
              </a:rPr>
              <a:t>în</a:t>
            </a:r>
            <a:r>
              <a:rPr lang="en-US" sz="1885" dirty="0">
                <a:solidFill>
                  <a:srgbClr val="000000"/>
                </a:solidFill>
                <a:latin typeface="Canva Sans"/>
              </a:rPr>
              <a:t> </a:t>
            </a:r>
            <a:r>
              <a:rPr lang="en-US" sz="1885" dirty="0" err="1">
                <a:solidFill>
                  <a:srgbClr val="000000"/>
                </a:solidFill>
                <a:latin typeface="Canva Sans"/>
              </a:rPr>
              <a:t>sinea</a:t>
            </a:r>
            <a:r>
              <a:rPr lang="en-US" sz="1885" dirty="0">
                <a:solidFill>
                  <a:srgbClr val="000000"/>
                </a:solidFill>
                <a:latin typeface="Canva Sans"/>
              </a:rPr>
              <a:t> ta.</a:t>
            </a:r>
          </a:p>
          <a:p>
            <a:pPr>
              <a:lnSpc>
                <a:spcPts val="2640"/>
              </a:lnSpc>
            </a:pPr>
            <a:endParaRPr lang="en-US" sz="1885" dirty="0">
              <a:solidFill>
                <a:srgbClr val="000000"/>
              </a:solidFill>
              <a:latin typeface="Canva Sans"/>
            </a:endParaRPr>
          </a:p>
          <a:p>
            <a:pPr marL="407163" lvl="1" indent="-203582">
              <a:lnSpc>
                <a:spcPts val="2640"/>
              </a:lnSpc>
              <a:buFont typeface="Arial"/>
              <a:buChar char="•"/>
            </a:pPr>
            <a:r>
              <a:rPr lang="en-US" sz="1885" dirty="0" err="1">
                <a:solidFill>
                  <a:srgbClr val="000000"/>
                </a:solidFill>
                <a:latin typeface="Canva Sans"/>
              </a:rPr>
              <a:t>Îți</a:t>
            </a:r>
            <a:r>
              <a:rPr lang="en-US" sz="1885" dirty="0">
                <a:solidFill>
                  <a:srgbClr val="000000"/>
                </a:solidFill>
                <a:latin typeface="Canva Sans"/>
              </a:rPr>
              <a:t> place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vorbești</a:t>
            </a:r>
            <a:r>
              <a:rPr lang="en-US" sz="1885" dirty="0">
                <a:solidFill>
                  <a:srgbClr val="000000"/>
                </a:solidFill>
                <a:latin typeface="Canva Sans"/>
              </a:rPr>
              <a:t> </a:t>
            </a:r>
            <a:r>
              <a:rPr lang="en-US" sz="1885" dirty="0" err="1">
                <a:solidFill>
                  <a:srgbClr val="000000"/>
                </a:solidFill>
                <a:latin typeface="Canva Sans"/>
              </a:rPr>
              <a:t>și</a:t>
            </a:r>
            <a:r>
              <a:rPr lang="en-US" sz="1885" dirty="0">
                <a:solidFill>
                  <a:srgbClr val="000000"/>
                </a:solidFill>
                <a:latin typeface="Canva Sans"/>
              </a:rPr>
              <a:t>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dezbați</a:t>
            </a:r>
            <a:r>
              <a:rPr lang="en-US" sz="1885" dirty="0">
                <a:solidFill>
                  <a:srgbClr val="000000"/>
                </a:solidFill>
                <a:latin typeface="Canva Sans"/>
              </a:rPr>
              <a:t>.</a:t>
            </a:r>
          </a:p>
          <a:p>
            <a:pPr>
              <a:lnSpc>
                <a:spcPts val="2640"/>
              </a:lnSpc>
            </a:pPr>
            <a:endParaRPr lang="en-US" sz="1885" dirty="0">
              <a:solidFill>
                <a:srgbClr val="000000"/>
              </a:solidFill>
              <a:latin typeface="Canva Sans"/>
            </a:endParaRPr>
          </a:p>
        </p:txBody>
      </p:sp>
      <p:sp>
        <p:nvSpPr>
          <p:cNvPr id="4" name="TextBox 4"/>
          <p:cNvSpPr txBox="1"/>
          <p:nvPr/>
        </p:nvSpPr>
        <p:spPr>
          <a:xfrm>
            <a:off x="1164886" y="2900366"/>
            <a:ext cx="16578701" cy="3580765"/>
          </a:xfrm>
          <a:prstGeom prst="rect">
            <a:avLst/>
          </a:prstGeom>
        </p:spPr>
        <p:txBody>
          <a:bodyPr lIns="0" tIns="0" rIns="0" bIns="0" rtlCol="0" anchor="t">
            <a:spAutoFit/>
          </a:bodyPr>
          <a:lstStyle/>
          <a:p>
            <a:pPr>
              <a:lnSpc>
                <a:spcPts val="4759"/>
              </a:lnSpc>
            </a:pPr>
            <a:r>
              <a:rPr lang="en-US" sz="3399" dirty="0" err="1">
                <a:solidFill>
                  <a:srgbClr val="000000"/>
                </a:solidFill>
                <a:latin typeface="Canva Sans"/>
              </a:rPr>
              <a:t>Dacă</a:t>
            </a:r>
            <a:r>
              <a:rPr lang="en-US" sz="3399" dirty="0">
                <a:solidFill>
                  <a:srgbClr val="000000"/>
                </a:solidFill>
                <a:latin typeface="Canva Sans"/>
              </a:rPr>
              <a:t> „</a:t>
            </a:r>
            <a:r>
              <a:rPr lang="en-US" sz="3399" dirty="0" err="1">
                <a:solidFill>
                  <a:srgbClr val="000000"/>
                </a:solidFill>
                <a:latin typeface="Canva Sans"/>
              </a:rPr>
              <a:t>îți</a:t>
            </a:r>
            <a:r>
              <a:rPr lang="en-US" sz="3399" dirty="0">
                <a:solidFill>
                  <a:srgbClr val="000000"/>
                </a:solidFill>
                <a:latin typeface="Canva Sans"/>
              </a:rPr>
              <a:t> </a:t>
            </a:r>
            <a:r>
              <a:rPr lang="en-US" sz="3399" dirty="0" err="1">
                <a:solidFill>
                  <a:srgbClr val="000000"/>
                </a:solidFill>
                <a:latin typeface="Canva Sans"/>
              </a:rPr>
              <a:t>răsună</a:t>
            </a:r>
            <a:r>
              <a:rPr lang="en-US" sz="3399" dirty="0">
                <a:solidFill>
                  <a:srgbClr val="000000"/>
                </a:solidFill>
                <a:latin typeface="Canva Sans"/>
              </a:rPr>
              <a:t> </a:t>
            </a:r>
            <a:r>
              <a:rPr lang="en-US" sz="3399" dirty="0" err="1">
                <a:solidFill>
                  <a:srgbClr val="000000"/>
                </a:solidFill>
                <a:latin typeface="Canva Sans"/>
              </a:rPr>
              <a:t>în</a:t>
            </a:r>
            <a:r>
              <a:rPr lang="en-US" sz="3399" dirty="0">
                <a:solidFill>
                  <a:srgbClr val="000000"/>
                </a:solidFill>
                <a:latin typeface="Canva Sans"/>
              </a:rPr>
              <a:t> cap” </a:t>
            </a:r>
            <a:r>
              <a:rPr lang="en-US" sz="3399" dirty="0" err="1">
                <a:solidFill>
                  <a:srgbClr val="000000"/>
                </a:solidFill>
                <a:latin typeface="Canva Sans"/>
              </a:rPr>
              <a:t>cuvinte</a:t>
            </a:r>
            <a:r>
              <a:rPr lang="en-US" sz="3399" dirty="0">
                <a:solidFill>
                  <a:srgbClr val="000000"/>
                </a:solidFill>
                <a:latin typeface="Canva Sans"/>
              </a:rPr>
              <a:t> ale </a:t>
            </a:r>
            <a:r>
              <a:rPr lang="en-US" sz="3399" dirty="0" err="1">
                <a:solidFill>
                  <a:srgbClr val="000000"/>
                </a:solidFill>
                <a:latin typeface="Canva Sans"/>
              </a:rPr>
              <a:t>unei</a:t>
            </a:r>
            <a:r>
              <a:rPr lang="en-US" sz="3399" dirty="0">
                <a:solidFill>
                  <a:srgbClr val="000000"/>
                </a:solidFill>
                <a:latin typeface="Canva Sans"/>
              </a:rPr>
              <a:t> </a:t>
            </a:r>
            <a:r>
              <a:rPr lang="en-US" sz="3399" dirty="0" err="1">
                <a:solidFill>
                  <a:srgbClr val="000000"/>
                </a:solidFill>
                <a:latin typeface="Canva Sans"/>
              </a:rPr>
              <a:t>persoane</a:t>
            </a:r>
            <a:r>
              <a:rPr lang="en-US" sz="3399" dirty="0">
                <a:solidFill>
                  <a:srgbClr val="000000"/>
                </a:solidFill>
                <a:latin typeface="Canva Sans"/>
              </a:rPr>
              <a:t>, </a:t>
            </a:r>
            <a:r>
              <a:rPr lang="en-US" sz="3399" dirty="0" err="1">
                <a:solidFill>
                  <a:srgbClr val="000000"/>
                </a:solidFill>
                <a:latin typeface="Canva Sans"/>
              </a:rPr>
              <a:t>melodii</a:t>
            </a:r>
            <a:r>
              <a:rPr lang="en-US" sz="3399" dirty="0">
                <a:solidFill>
                  <a:srgbClr val="000000"/>
                </a:solidFill>
                <a:latin typeface="Canva Sans"/>
              </a:rPr>
              <a:t> </a:t>
            </a:r>
            <a:r>
              <a:rPr lang="en-US" sz="3399" dirty="0" err="1">
                <a:solidFill>
                  <a:srgbClr val="000000"/>
                </a:solidFill>
                <a:latin typeface="Canva Sans"/>
              </a:rPr>
              <a:t>sau</a:t>
            </a:r>
            <a:r>
              <a:rPr lang="en-US" sz="3399" dirty="0">
                <a:solidFill>
                  <a:srgbClr val="000000"/>
                </a:solidFill>
                <a:latin typeface="Canva Sans"/>
              </a:rPr>
              <a:t> </a:t>
            </a:r>
            <a:r>
              <a:rPr lang="en-US" sz="3399" dirty="0" err="1">
                <a:solidFill>
                  <a:srgbClr val="000000"/>
                </a:solidFill>
                <a:latin typeface="Canva Sans"/>
              </a:rPr>
              <a:t>zgomote</a:t>
            </a:r>
            <a:r>
              <a:rPr lang="en-US" sz="3399" dirty="0">
                <a:solidFill>
                  <a:srgbClr val="000000"/>
                </a:solidFill>
                <a:latin typeface="Canva Sans"/>
              </a:rPr>
              <a:t>, ai un </a:t>
            </a:r>
            <a:r>
              <a:rPr lang="en-US" sz="3399" dirty="0" err="1">
                <a:solidFill>
                  <a:srgbClr val="000000"/>
                </a:solidFill>
                <a:latin typeface="Canva Sans"/>
              </a:rPr>
              <a:t>stil</a:t>
            </a:r>
            <a:r>
              <a:rPr lang="en-US" sz="3399" dirty="0">
                <a:solidFill>
                  <a:srgbClr val="000000"/>
                </a:solidFill>
                <a:latin typeface="Canva Sans"/>
              </a:rPr>
              <a:t> de </a:t>
            </a:r>
            <a:r>
              <a:rPr lang="en-US" sz="3399" dirty="0" err="1">
                <a:solidFill>
                  <a:srgbClr val="000000"/>
                </a:solidFill>
                <a:latin typeface="Canva Sans"/>
              </a:rPr>
              <a:t>învățare</a:t>
            </a:r>
            <a:r>
              <a:rPr lang="en-US" sz="3399" dirty="0">
                <a:solidFill>
                  <a:srgbClr val="000000"/>
                </a:solidFill>
                <a:latin typeface="Canva Sans"/>
              </a:rPr>
              <a:t> predominant </a:t>
            </a:r>
            <a:r>
              <a:rPr lang="en-US" sz="3399" dirty="0" err="1">
                <a:solidFill>
                  <a:srgbClr val="000000"/>
                </a:solidFill>
                <a:latin typeface="Canva Sans"/>
              </a:rPr>
              <a:t>auditiv</a:t>
            </a:r>
            <a:r>
              <a:rPr lang="en-US" sz="3399" dirty="0">
                <a:solidFill>
                  <a:srgbClr val="000000"/>
                </a:solidFill>
                <a:latin typeface="Canva Sans"/>
              </a:rPr>
              <a:t>.</a:t>
            </a:r>
          </a:p>
          <a:p>
            <a:pPr>
              <a:lnSpc>
                <a:spcPts val="4759"/>
              </a:lnSpc>
            </a:pPr>
            <a:endParaRPr lang="en-US" sz="3399" dirty="0">
              <a:solidFill>
                <a:srgbClr val="000000"/>
              </a:solidFill>
              <a:latin typeface="Canva Sans"/>
            </a:endParaRPr>
          </a:p>
          <a:p>
            <a:pPr>
              <a:lnSpc>
                <a:spcPts val="4759"/>
              </a:lnSpc>
            </a:pPr>
            <a:r>
              <a:rPr lang="en-US" sz="3399" dirty="0" err="1">
                <a:solidFill>
                  <a:srgbClr val="000000"/>
                </a:solidFill>
                <a:latin typeface="Canva Sans"/>
              </a:rPr>
              <a:t>Reții</a:t>
            </a:r>
            <a:r>
              <a:rPr lang="en-US" sz="3399" dirty="0">
                <a:solidFill>
                  <a:srgbClr val="000000"/>
                </a:solidFill>
                <a:latin typeface="Canva Sans"/>
              </a:rPr>
              <a:t> </a:t>
            </a:r>
            <a:r>
              <a:rPr lang="en-US" sz="3399" dirty="0" err="1">
                <a:solidFill>
                  <a:srgbClr val="000000"/>
                </a:solidFill>
                <a:latin typeface="Canva Sans"/>
              </a:rPr>
              <a:t>informațiile</a:t>
            </a:r>
            <a:r>
              <a:rPr lang="en-US" sz="3399" dirty="0">
                <a:solidFill>
                  <a:srgbClr val="000000"/>
                </a:solidFill>
                <a:latin typeface="Canva Sans"/>
              </a:rPr>
              <a:t> pe care le </a:t>
            </a:r>
            <a:r>
              <a:rPr lang="en-US" sz="3399" dirty="0" err="1">
                <a:solidFill>
                  <a:srgbClr val="000000"/>
                </a:solidFill>
                <a:latin typeface="Canva Sans"/>
              </a:rPr>
              <a:t>asculți</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le </a:t>
            </a:r>
            <a:r>
              <a:rPr lang="en-US" sz="3399" dirty="0" err="1">
                <a:solidFill>
                  <a:srgbClr val="000000"/>
                </a:solidFill>
                <a:latin typeface="Canva Sans"/>
              </a:rPr>
              <a:t>repeți</a:t>
            </a:r>
            <a:r>
              <a:rPr lang="en-US" sz="3399" dirty="0">
                <a:solidFill>
                  <a:srgbClr val="000000"/>
                </a:solidFill>
                <a:latin typeface="Canva Sans"/>
              </a:rPr>
              <a:t>, de </a:t>
            </a:r>
            <a:r>
              <a:rPr lang="en-US" sz="3399" dirty="0" err="1">
                <a:solidFill>
                  <a:srgbClr val="000000"/>
                </a:solidFill>
                <a:latin typeface="Canva Sans"/>
              </a:rPr>
              <a:t>multe</a:t>
            </a:r>
            <a:r>
              <a:rPr lang="en-US" sz="3399" dirty="0">
                <a:solidFill>
                  <a:srgbClr val="000000"/>
                </a:solidFill>
                <a:latin typeface="Canva Sans"/>
              </a:rPr>
              <a:t> </a:t>
            </a:r>
            <a:r>
              <a:rPr lang="en-US" sz="3399" dirty="0" err="1">
                <a:solidFill>
                  <a:srgbClr val="000000"/>
                </a:solidFill>
                <a:latin typeface="Canva Sans"/>
              </a:rPr>
              <a:t>ori</a:t>
            </a:r>
            <a:r>
              <a:rPr lang="en-US" sz="3399" dirty="0">
                <a:solidFill>
                  <a:srgbClr val="000000"/>
                </a:solidFill>
                <a:latin typeface="Canva Sans"/>
              </a:rPr>
              <a:t> cu voce tare. </a:t>
            </a:r>
            <a:r>
              <a:rPr lang="en-US" sz="3399" dirty="0" err="1">
                <a:solidFill>
                  <a:srgbClr val="000000"/>
                </a:solidFill>
                <a:latin typeface="Canva Sans"/>
              </a:rPr>
              <a:t>Îți</a:t>
            </a:r>
            <a:r>
              <a:rPr lang="en-US" sz="3399" dirty="0">
                <a:solidFill>
                  <a:srgbClr val="000000"/>
                </a:solidFill>
                <a:latin typeface="Canva Sans"/>
              </a:rPr>
              <a:t> </a:t>
            </a:r>
            <a:r>
              <a:rPr lang="en-US" sz="3399" dirty="0" err="1">
                <a:solidFill>
                  <a:srgbClr val="000000"/>
                </a:solidFill>
                <a:latin typeface="Canva Sans"/>
              </a:rPr>
              <a:t>este</a:t>
            </a:r>
            <a:r>
              <a:rPr lang="en-US" sz="3399" dirty="0">
                <a:solidFill>
                  <a:srgbClr val="000000"/>
                </a:solidFill>
                <a:latin typeface="Canva Sans"/>
              </a:rPr>
              <a:t> la </a:t>
            </a:r>
            <a:r>
              <a:rPr lang="en-US" sz="3399" dirty="0" err="1">
                <a:solidFill>
                  <a:srgbClr val="000000"/>
                </a:solidFill>
                <a:latin typeface="Canva Sans"/>
              </a:rPr>
              <a:t>îndemână</a:t>
            </a:r>
            <a:r>
              <a:rPr lang="en-US" sz="3399" dirty="0">
                <a:solidFill>
                  <a:srgbClr val="000000"/>
                </a:solidFill>
                <a:latin typeface="Canva Sans"/>
              </a:rPr>
              <a:t> </a:t>
            </a:r>
            <a:r>
              <a:rPr lang="en-US" sz="3399" dirty="0" err="1">
                <a:solidFill>
                  <a:srgbClr val="000000"/>
                </a:solidFill>
                <a:latin typeface="Canva Sans"/>
              </a:rPr>
              <a:t>să</a:t>
            </a:r>
            <a:r>
              <a:rPr lang="en-US" sz="3399" dirty="0">
                <a:solidFill>
                  <a:srgbClr val="000000"/>
                </a:solidFill>
                <a:latin typeface="Canva Sans"/>
              </a:rPr>
              <a:t> </a:t>
            </a:r>
            <a:r>
              <a:rPr lang="en-US" sz="3399" dirty="0" err="1">
                <a:solidFill>
                  <a:srgbClr val="000000"/>
                </a:solidFill>
                <a:latin typeface="Canva Sans"/>
              </a:rPr>
              <a:t>fredonezi</a:t>
            </a:r>
            <a:r>
              <a:rPr lang="en-US" sz="3399" dirty="0">
                <a:solidFill>
                  <a:srgbClr val="000000"/>
                </a:solidFill>
                <a:latin typeface="Canva Sans"/>
              </a:rPr>
              <a:t> </a:t>
            </a:r>
            <a:r>
              <a:rPr lang="en-US" sz="3399" dirty="0" err="1">
                <a:solidFill>
                  <a:srgbClr val="000000"/>
                </a:solidFill>
                <a:latin typeface="Canva Sans"/>
              </a:rPr>
              <a:t>cântece</a:t>
            </a:r>
            <a:r>
              <a:rPr lang="en-US" sz="3399" dirty="0">
                <a:solidFill>
                  <a:srgbClr val="000000"/>
                </a:solidFill>
                <a:latin typeface="Canva Sans"/>
              </a:rPr>
              <a:t> pe care le-ai </a:t>
            </a:r>
            <a:r>
              <a:rPr lang="en-US" sz="3399" dirty="0" err="1">
                <a:solidFill>
                  <a:srgbClr val="000000"/>
                </a:solidFill>
                <a:latin typeface="Canva Sans"/>
              </a:rPr>
              <a:t>auzit</a:t>
            </a:r>
            <a:r>
              <a:rPr lang="en-US" sz="3399" dirty="0">
                <a:solidFill>
                  <a:srgbClr val="000000"/>
                </a:solidFill>
                <a:latin typeface="Canva Sans"/>
              </a:rPr>
              <a:t> o </a:t>
            </a:r>
            <a:r>
              <a:rPr lang="en-US" sz="3399" dirty="0" err="1">
                <a:solidFill>
                  <a:srgbClr val="000000"/>
                </a:solidFill>
                <a:latin typeface="Canva Sans"/>
              </a:rPr>
              <a:t>singură</a:t>
            </a:r>
            <a:r>
              <a:rPr lang="en-US" sz="3399" dirty="0">
                <a:solidFill>
                  <a:srgbClr val="000000"/>
                </a:solidFill>
                <a:latin typeface="Canva Sans"/>
              </a:rPr>
              <a:t> </a:t>
            </a:r>
            <a:r>
              <a:rPr lang="en-US" sz="3399" dirty="0" err="1">
                <a:solidFill>
                  <a:srgbClr val="000000"/>
                </a:solidFill>
                <a:latin typeface="Canva Sans"/>
              </a:rPr>
              <a:t>dată</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imiți</a:t>
            </a:r>
            <a:r>
              <a:rPr lang="en-US" sz="3399" dirty="0">
                <a:solidFill>
                  <a:srgbClr val="000000"/>
                </a:solidFill>
                <a:latin typeface="Canva Sans"/>
              </a:rPr>
              <a:t> cu </a:t>
            </a:r>
            <a:r>
              <a:rPr lang="en-US" sz="3399" dirty="0" err="1">
                <a:solidFill>
                  <a:srgbClr val="000000"/>
                </a:solidFill>
                <a:latin typeface="Canva Sans"/>
              </a:rPr>
              <a:t>ușurință</a:t>
            </a:r>
            <a:r>
              <a:rPr lang="en-US" sz="3399" dirty="0">
                <a:solidFill>
                  <a:srgbClr val="000000"/>
                </a:solidFill>
                <a:latin typeface="Canva Sans"/>
              </a:rPr>
              <a:t> </a:t>
            </a:r>
            <a:r>
              <a:rPr lang="en-US" sz="3399" dirty="0" err="1">
                <a:solidFill>
                  <a:srgbClr val="000000"/>
                </a:solidFill>
                <a:latin typeface="Canva Sans"/>
              </a:rPr>
              <a:t>vocile</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modul</a:t>
            </a:r>
            <a:r>
              <a:rPr lang="en-US" sz="3399" dirty="0">
                <a:solidFill>
                  <a:srgbClr val="000000"/>
                </a:solidFill>
                <a:latin typeface="Canva Sans"/>
              </a:rPr>
              <a:t> de a </a:t>
            </a:r>
            <a:r>
              <a:rPr lang="en-US" sz="3399" dirty="0" err="1">
                <a:solidFill>
                  <a:srgbClr val="000000"/>
                </a:solidFill>
                <a:latin typeface="Canva Sans"/>
              </a:rPr>
              <a:t>vorbi</a:t>
            </a:r>
            <a:r>
              <a:rPr lang="en-US" sz="3399" dirty="0">
                <a:solidFill>
                  <a:srgbClr val="000000"/>
                </a:solidFill>
                <a:latin typeface="Canva Sans"/>
              </a:rPr>
              <a:t> ale </a:t>
            </a:r>
            <a:r>
              <a:rPr lang="en-US" sz="3399" dirty="0" err="1">
                <a:solidFill>
                  <a:srgbClr val="000000"/>
                </a:solidFill>
                <a:latin typeface="Canva Sans"/>
              </a:rPr>
              <a:t>altor</a:t>
            </a:r>
            <a:r>
              <a:rPr lang="en-US" sz="3399" dirty="0">
                <a:solidFill>
                  <a:srgbClr val="000000"/>
                </a:solidFill>
                <a:latin typeface="Canva Sans"/>
              </a:rPr>
              <a:t> </a:t>
            </a:r>
            <a:r>
              <a:rPr lang="en-US" sz="3399" dirty="0" err="1">
                <a:solidFill>
                  <a:srgbClr val="000000"/>
                </a:solidFill>
                <a:latin typeface="Canva Sans"/>
              </a:rPr>
              <a:t>persoane</a:t>
            </a:r>
            <a:r>
              <a:rPr lang="en-US" sz="3399" dirty="0">
                <a:solidFill>
                  <a:srgbClr val="000000"/>
                </a:solidFill>
                <a:latin typeface="Canva Sans"/>
              </a:rPr>
              <a:t>.</a:t>
            </a:r>
          </a:p>
        </p:txBody>
      </p:sp>
      <p:sp>
        <p:nvSpPr>
          <p:cNvPr id="5" name="TextBox 5"/>
          <p:cNvSpPr txBox="1"/>
          <p:nvPr/>
        </p:nvSpPr>
        <p:spPr>
          <a:xfrm>
            <a:off x="1164886" y="7824156"/>
            <a:ext cx="7594725" cy="1659255"/>
          </a:xfrm>
          <a:prstGeom prst="rect">
            <a:avLst/>
          </a:prstGeom>
        </p:spPr>
        <p:txBody>
          <a:bodyPr lIns="0" tIns="0" rIns="0" bIns="0" rtlCol="0" anchor="t">
            <a:spAutoFit/>
          </a:bodyPr>
          <a:lstStyle/>
          <a:p>
            <a:pPr algn="ctr">
              <a:lnSpc>
                <a:spcPts val="6719"/>
              </a:lnSpc>
            </a:pPr>
            <a:r>
              <a:rPr lang="en-US" sz="4800">
                <a:solidFill>
                  <a:srgbClr val="E63C0D"/>
                </a:solidFill>
                <a:latin typeface="Canva Sans Bold"/>
              </a:rPr>
              <a:t>Ai un stil de învățare auditiv dacă: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1028700" y="1179683"/>
            <a:ext cx="16230600" cy="962025"/>
          </a:xfrm>
          <a:prstGeom prst="rect">
            <a:avLst/>
          </a:prstGeom>
        </p:spPr>
        <p:txBody>
          <a:bodyPr lIns="0" tIns="0" rIns="0" bIns="0" rtlCol="0" anchor="t">
            <a:spAutoFit/>
          </a:bodyPr>
          <a:lstStyle/>
          <a:p>
            <a:pPr marL="0" lvl="0" indent="0" algn="ctr">
              <a:lnSpc>
                <a:spcPts val="7679"/>
              </a:lnSpc>
              <a:spcBef>
                <a:spcPct val="0"/>
              </a:spcBef>
            </a:pPr>
            <a:r>
              <a:rPr lang="en-US" sz="6399" spc="-127">
                <a:solidFill>
                  <a:srgbClr val="E63C0D"/>
                </a:solidFill>
                <a:latin typeface="PT Serif Bold"/>
              </a:rPr>
              <a:t>Stilul auditiv- instrumente ajutătoare</a:t>
            </a:r>
          </a:p>
        </p:txBody>
      </p:sp>
      <p:sp>
        <p:nvSpPr>
          <p:cNvPr id="3" name="TextBox 3"/>
          <p:cNvSpPr txBox="1"/>
          <p:nvPr/>
        </p:nvSpPr>
        <p:spPr>
          <a:xfrm>
            <a:off x="705148" y="2703298"/>
            <a:ext cx="15991733" cy="7345281"/>
          </a:xfrm>
          <a:prstGeom prst="rect">
            <a:avLst/>
          </a:prstGeom>
        </p:spPr>
        <p:txBody>
          <a:bodyPr lIns="0" tIns="0" rIns="0" bIns="0" rtlCol="0" anchor="t">
            <a:spAutoFit/>
          </a:bodyPr>
          <a:lstStyle/>
          <a:p>
            <a:pPr marL="734059" lvl="1" indent="-367030">
              <a:lnSpc>
                <a:spcPts val="4759"/>
              </a:lnSpc>
              <a:buFont typeface="Arial"/>
              <a:buChar char="•"/>
            </a:pPr>
            <a:r>
              <a:rPr lang="en-US" sz="3399" dirty="0" err="1">
                <a:solidFill>
                  <a:srgbClr val="000000"/>
                </a:solidFill>
                <a:latin typeface="Canva Sans"/>
              </a:rPr>
              <a:t>Caută</a:t>
            </a:r>
            <a:r>
              <a:rPr lang="en-US" sz="3399" dirty="0">
                <a:solidFill>
                  <a:srgbClr val="000000"/>
                </a:solidFill>
                <a:latin typeface="Canva Sans"/>
              </a:rPr>
              <a:t> </a:t>
            </a:r>
            <a:r>
              <a:rPr lang="en-US" sz="3399" dirty="0" err="1">
                <a:solidFill>
                  <a:srgbClr val="000000"/>
                </a:solidFill>
                <a:latin typeface="Canva Sans"/>
              </a:rPr>
              <a:t>podcasturi</a:t>
            </a:r>
            <a:r>
              <a:rPr lang="en-US" sz="3399" dirty="0">
                <a:solidFill>
                  <a:srgbClr val="000000"/>
                </a:solidFill>
                <a:latin typeface="Canva Sans"/>
              </a:rPr>
              <a:t>, </a:t>
            </a:r>
            <a:r>
              <a:rPr lang="en-US" sz="3399" dirty="0" err="1">
                <a:solidFill>
                  <a:srgbClr val="000000"/>
                </a:solidFill>
                <a:latin typeface="Canva Sans"/>
              </a:rPr>
              <a:t>înregistrări</a:t>
            </a:r>
            <a:r>
              <a:rPr lang="en-US" sz="3399" dirty="0">
                <a:solidFill>
                  <a:srgbClr val="000000"/>
                </a:solidFill>
                <a:latin typeface="Canva Sans"/>
              </a:rPr>
              <a:t> etc. </a:t>
            </a:r>
            <a:r>
              <a:rPr lang="en-US" sz="3399" dirty="0" err="1">
                <a:solidFill>
                  <a:srgbClr val="000000"/>
                </a:solidFill>
                <a:latin typeface="Canva Sans"/>
              </a:rPr>
              <a:t>pentru</a:t>
            </a:r>
            <a:r>
              <a:rPr lang="en-US" sz="3399" dirty="0">
                <a:solidFill>
                  <a:srgbClr val="000000"/>
                </a:solidFill>
                <a:latin typeface="Canva Sans"/>
              </a:rPr>
              <a:t> a-</a:t>
            </a:r>
            <a:r>
              <a:rPr lang="en-US" sz="3399" dirty="0" err="1">
                <a:solidFill>
                  <a:srgbClr val="000000"/>
                </a:solidFill>
                <a:latin typeface="Canva Sans"/>
              </a:rPr>
              <a:t>ți</a:t>
            </a:r>
            <a:r>
              <a:rPr lang="en-US" sz="3399" dirty="0">
                <a:solidFill>
                  <a:srgbClr val="000000"/>
                </a:solidFill>
                <a:latin typeface="Canva Sans"/>
              </a:rPr>
              <a:t> </a:t>
            </a:r>
            <a:r>
              <a:rPr lang="en-US" sz="3399" dirty="0" err="1">
                <a:solidFill>
                  <a:srgbClr val="000000"/>
                </a:solidFill>
                <a:latin typeface="Canva Sans"/>
              </a:rPr>
              <a:t>fixa</a:t>
            </a:r>
            <a:r>
              <a:rPr lang="en-US" sz="3399" dirty="0">
                <a:solidFill>
                  <a:srgbClr val="000000"/>
                </a:solidFill>
                <a:latin typeface="Canva Sans"/>
              </a:rPr>
              <a:t> </a:t>
            </a:r>
            <a:r>
              <a:rPr lang="en-US" sz="3399" dirty="0" err="1">
                <a:solidFill>
                  <a:srgbClr val="000000"/>
                </a:solidFill>
                <a:latin typeface="Canva Sans"/>
              </a:rPr>
              <a:t>mai</a:t>
            </a:r>
            <a:r>
              <a:rPr lang="en-US" sz="3399" dirty="0">
                <a:solidFill>
                  <a:srgbClr val="000000"/>
                </a:solidFill>
                <a:latin typeface="Canva Sans"/>
              </a:rPr>
              <a:t> bine </a:t>
            </a:r>
            <a:r>
              <a:rPr lang="en-US" sz="3399" dirty="0" err="1">
                <a:solidFill>
                  <a:srgbClr val="000000"/>
                </a:solidFill>
                <a:latin typeface="Canva Sans"/>
              </a:rPr>
              <a:t>informațiile</a:t>
            </a:r>
            <a:r>
              <a:rPr lang="en-US" sz="3399" dirty="0">
                <a:solidFill>
                  <a:srgbClr val="000000"/>
                </a:solidFill>
                <a:latin typeface="Canva Sans"/>
              </a:rPr>
              <a:t>. </a:t>
            </a:r>
          </a:p>
          <a:p>
            <a:pPr>
              <a:lnSpc>
                <a:spcPts val="4759"/>
              </a:lnSpc>
            </a:pPr>
            <a:endParaRPr lang="en-US" sz="3399" dirty="0">
              <a:solidFill>
                <a:srgbClr val="000000"/>
              </a:solidFill>
              <a:latin typeface="Canva Sans"/>
            </a:endParaRPr>
          </a:p>
          <a:p>
            <a:pPr marL="734059" lvl="1" indent="-367030">
              <a:lnSpc>
                <a:spcPts val="4759"/>
              </a:lnSpc>
              <a:buFont typeface="Arial"/>
              <a:buChar char="•"/>
            </a:pPr>
            <a:r>
              <a:rPr lang="en-US" sz="3399" dirty="0" err="1">
                <a:solidFill>
                  <a:srgbClr val="000000"/>
                </a:solidFill>
                <a:latin typeface="Canva Sans"/>
              </a:rPr>
              <a:t>Folosește</a:t>
            </a:r>
            <a:r>
              <a:rPr lang="en-US" sz="3399" dirty="0">
                <a:solidFill>
                  <a:srgbClr val="000000"/>
                </a:solidFill>
                <a:latin typeface="Canva Sans"/>
              </a:rPr>
              <a:t> </a:t>
            </a:r>
            <a:r>
              <a:rPr lang="en-US" sz="3399" dirty="0" err="1">
                <a:solidFill>
                  <a:srgbClr val="000000"/>
                </a:solidFill>
                <a:latin typeface="Canva Sans"/>
              </a:rPr>
              <a:t>căști</a:t>
            </a:r>
            <a:r>
              <a:rPr lang="en-US" sz="3399" dirty="0">
                <a:solidFill>
                  <a:srgbClr val="000000"/>
                </a:solidFill>
                <a:latin typeface="Canva Sans"/>
              </a:rPr>
              <a:t> </a:t>
            </a:r>
            <a:r>
              <a:rPr lang="en-US" sz="3399" dirty="0" err="1">
                <a:solidFill>
                  <a:srgbClr val="000000"/>
                </a:solidFill>
                <a:latin typeface="Canva Sans"/>
              </a:rPr>
              <a:t>pentru</a:t>
            </a:r>
            <a:r>
              <a:rPr lang="en-US" sz="3399" dirty="0">
                <a:solidFill>
                  <a:srgbClr val="000000"/>
                </a:solidFill>
                <a:latin typeface="Canva Sans"/>
              </a:rPr>
              <a:t> a </a:t>
            </a:r>
            <a:r>
              <a:rPr lang="en-US" sz="3399" dirty="0" err="1">
                <a:solidFill>
                  <a:srgbClr val="000000"/>
                </a:solidFill>
                <a:latin typeface="Canva Sans"/>
              </a:rPr>
              <a:t>te</a:t>
            </a:r>
            <a:r>
              <a:rPr lang="en-US" sz="3399" dirty="0">
                <a:solidFill>
                  <a:srgbClr val="000000"/>
                </a:solidFill>
                <a:latin typeface="Canva Sans"/>
              </a:rPr>
              <a:t> </a:t>
            </a:r>
            <a:r>
              <a:rPr lang="en-US" sz="3399" dirty="0" err="1">
                <a:solidFill>
                  <a:srgbClr val="000000"/>
                </a:solidFill>
                <a:latin typeface="Canva Sans"/>
              </a:rPr>
              <a:t>feri</a:t>
            </a:r>
            <a:r>
              <a:rPr lang="en-US" sz="3399" dirty="0">
                <a:solidFill>
                  <a:srgbClr val="000000"/>
                </a:solidFill>
                <a:latin typeface="Canva Sans"/>
              </a:rPr>
              <a:t> de </a:t>
            </a:r>
            <a:r>
              <a:rPr lang="en-US" sz="3399" dirty="0" err="1">
                <a:solidFill>
                  <a:srgbClr val="000000"/>
                </a:solidFill>
                <a:latin typeface="Canva Sans"/>
              </a:rPr>
              <a:t>zgomotele</a:t>
            </a:r>
            <a:r>
              <a:rPr lang="en-US" sz="3399" dirty="0">
                <a:solidFill>
                  <a:srgbClr val="000000"/>
                </a:solidFill>
                <a:latin typeface="Canva Sans"/>
              </a:rPr>
              <a:t> </a:t>
            </a:r>
            <a:r>
              <a:rPr lang="en-US" sz="3399" dirty="0" err="1">
                <a:solidFill>
                  <a:srgbClr val="000000"/>
                </a:solidFill>
                <a:latin typeface="Canva Sans"/>
              </a:rPr>
              <a:t>deranjante</a:t>
            </a:r>
            <a:r>
              <a:rPr lang="en-US" sz="3399" dirty="0">
                <a:solidFill>
                  <a:srgbClr val="000000"/>
                </a:solidFill>
                <a:latin typeface="Canva Sans"/>
              </a:rPr>
              <a:t>.</a:t>
            </a:r>
          </a:p>
          <a:p>
            <a:pPr>
              <a:lnSpc>
                <a:spcPts val="4759"/>
              </a:lnSpc>
            </a:pPr>
            <a:endParaRPr lang="en-US" sz="3399" dirty="0">
              <a:solidFill>
                <a:srgbClr val="000000"/>
              </a:solidFill>
              <a:latin typeface="Canva Sans"/>
            </a:endParaRPr>
          </a:p>
          <a:p>
            <a:pPr marL="734059" lvl="1" indent="-367030">
              <a:lnSpc>
                <a:spcPts val="4759"/>
              </a:lnSpc>
              <a:buFont typeface="Arial"/>
              <a:buChar char="•"/>
            </a:pPr>
            <a:r>
              <a:rPr lang="en-US" sz="3399" dirty="0">
                <a:solidFill>
                  <a:srgbClr val="000000"/>
                </a:solidFill>
                <a:latin typeface="Canva Sans"/>
              </a:rPr>
              <a:t>Pune-</a:t>
            </a:r>
            <a:r>
              <a:rPr lang="en-US" sz="3399" dirty="0" err="1">
                <a:solidFill>
                  <a:srgbClr val="000000"/>
                </a:solidFill>
                <a:latin typeface="Canva Sans"/>
              </a:rPr>
              <a:t>ți</a:t>
            </a:r>
            <a:r>
              <a:rPr lang="en-US" sz="3399" dirty="0">
                <a:solidFill>
                  <a:srgbClr val="000000"/>
                </a:solidFill>
                <a:latin typeface="Canva Sans"/>
              </a:rPr>
              <a:t> </a:t>
            </a:r>
            <a:r>
              <a:rPr lang="en-US" sz="3399" dirty="0" err="1">
                <a:solidFill>
                  <a:srgbClr val="000000"/>
                </a:solidFill>
                <a:latin typeface="Canva Sans"/>
              </a:rPr>
              <a:t>muzică</a:t>
            </a:r>
            <a:r>
              <a:rPr lang="en-US" sz="3399" dirty="0">
                <a:solidFill>
                  <a:srgbClr val="000000"/>
                </a:solidFill>
                <a:latin typeface="Canva Sans"/>
              </a:rPr>
              <a:t> de fundal </a:t>
            </a:r>
            <a:r>
              <a:rPr lang="en-US" sz="3399" dirty="0" err="1">
                <a:solidFill>
                  <a:srgbClr val="000000"/>
                </a:solidFill>
                <a:latin typeface="Canva Sans"/>
              </a:rPr>
              <a:t>când</a:t>
            </a:r>
            <a:r>
              <a:rPr lang="en-US" sz="3399" dirty="0">
                <a:solidFill>
                  <a:srgbClr val="000000"/>
                </a:solidFill>
                <a:latin typeface="Canva Sans"/>
              </a:rPr>
              <a:t> </a:t>
            </a:r>
            <a:r>
              <a:rPr lang="en-US" sz="3399" dirty="0" err="1">
                <a:solidFill>
                  <a:srgbClr val="000000"/>
                </a:solidFill>
                <a:latin typeface="Canva Sans"/>
              </a:rPr>
              <a:t>înveți</a:t>
            </a:r>
            <a:r>
              <a:rPr lang="en-US" sz="3399" dirty="0">
                <a:solidFill>
                  <a:srgbClr val="000000"/>
                </a:solidFill>
                <a:latin typeface="Canva Sans"/>
              </a:rPr>
              <a:t>, </a:t>
            </a:r>
            <a:r>
              <a:rPr lang="en-US" sz="3399" dirty="0" err="1">
                <a:solidFill>
                  <a:srgbClr val="000000"/>
                </a:solidFill>
                <a:latin typeface="Canva Sans"/>
              </a:rPr>
              <a:t>pentru</a:t>
            </a:r>
            <a:r>
              <a:rPr lang="en-US" sz="3399" dirty="0">
                <a:solidFill>
                  <a:srgbClr val="000000"/>
                </a:solidFill>
                <a:latin typeface="Canva Sans"/>
              </a:rPr>
              <a:t> o </a:t>
            </a:r>
            <a:r>
              <a:rPr lang="en-US" sz="3399" dirty="0" err="1">
                <a:solidFill>
                  <a:srgbClr val="000000"/>
                </a:solidFill>
                <a:latin typeface="Canva Sans"/>
              </a:rPr>
              <a:t>atmosferă</a:t>
            </a:r>
            <a:r>
              <a:rPr lang="en-US" sz="3399" dirty="0">
                <a:solidFill>
                  <a:srgbClr val="000000"/>
                </a:solidFill>
                <a:latin typeface="Canva Sans"/>
              </a:rPr>
              <a:t> </a:t>
            </a:r>
            <a:r>
              <a:rPr lang="en-US" sz="3399" dirty="0" err="1">
                <a:solidFill>
                  <a:srgbClr val="000000"/>
                </a:solidFill>
                <a:latin typeface="Canva Sans"/>
              </a:rPr>
              <a:t>cât</a:t>
            </a:r>
            <a:r>
              <a:rPr lang="en-US" sz="3399" dirty="0">
                <a:solidFill>
                  <a:srgbClr val="000000"/>
                </a:solidFill>
                <a:latin typeface="Canva Sans"/>
              </a:rPr>
              <a:t> </a:t>
            </a:r>
            <a:r>
              <a:rPr lang="en-US" sz="3399" dirty="0" err="1">
                <a:solidFill>
                  <a:srgbClr val="000000"/>
                </a:solidFill>
                <a:latin typeface="Canva Sans"/>
              </a:rPr>
              <a:t>mai</a:t>
            </a:r>
            <a:r>
              <a:rPr lang="en-US" sz="3399" dirty="0">
                <a:solidFill>
                  <a:srgbClr val="000000"/>
                </a:solidFill>
                <a:latin typeface="Canva Sans"/>
              </a:rPr>
              <a:t> </a:t>
            </a:r>
            <a:r>
              <a:rPr lang="en-US" sz="3399" dirty="0" err="1">
                <a:solidFill>
                  <a:srgbClr val="000000"/>
                </a:solidFill>
                <a:latin typeface="Canva Sans"/>
              </a:rPr>
              <a:t>plăcută</a:t>
            </a:r>
            <a:r>
              <a:rPr lang="en-US" sz="3399" dirty="0">
                <a:solidFill>
                  <a:srgbClr val="000000"/>
                </a:solidFill>
                <a:latin typeface="Canva Sans"/>
              </a:rPr>
              <a:t>.</a:t>
            </a:r>
          </a:p>
          <a:p>
            <a:pPr>
              <a:lnSpc>
                <a:spcPts val="4759"/>
              </a:lnSpc>
            </a:pPr>
            <a:endParaRPr lang="en-US" sz="3399" dirty="0">
              <a:solidFill>
                <a:srgbClr val="000000"/>
              </a:solidFill>
              <a:latin typeface="Canva Sans"/>
            </a:endParaRPr>
          </a:p>
          <a:p>
            <a:pPr marL="734059" lvl="1" indent="-367030">
              <a:lnSpc>
                <a:spcPts val="4759"/>
              </a:lnSpc>
              <a:buFont typeface="Arial"/>
              <a:buChar char="•"/>
            </a:pPr>
            <a:r>
              <a:rPr lang="en-US" sz="3399" dirty="0">
                <a:solidFill>
                  <a:srgbClr val="000000"/>
                </a:solidFill>
                <a:latin typeface="Canva Sans"/>
              </a:rPr>
              <a:t>Pune </a:t>
            </a:r>
            <a:r>
              <a:rPr lang="en-US" sz="3399" dirty="0" err="1">
                <a:solidFill>
                  <a:srgbClr val="000000"/>
                </a:solidFill>
                <a:latin typeface="Canva Sans"/>
              </a:rPr>
              <a:t>în</a:t>
            </a:r>
            <a:r>
              <a:rPr lang="en-US" sz="3399" dirty="0">
                <a:solidFill>
                  <a:srgbClr val="000000"/>
                </a:solidFill>
                <a:latin typeface="Canva Sans"/>
              </a:rPr>
              <a:t> </a:t>
            </a:r>
            <a:r>
              <a:rPr lang="en-US" sz="3399" dirty="0" err="1">
                <a:solidFill>
                  <a:srgbClr val="000000"/>
                </a:solidFill>
                <a:latin typeface="Canva Sans"/>
              </a:rPr>
              <a:t>cuvinte</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repetă</a:t>
            </a:r>
            <a:r>
              <a:rPr lang="en-US" sz="3399" dirty="0">
                <a:solidFill>
                  <a:srgbClr val="000000"/>
                </a:solidFill>
                <a:latin typeface="Canva Sans"/>
              </a:rPr>
              <a:t> cu voce tare, </a:t>
            </a:r>
            <a:r>
              <a:rPr lang="en-US" sz="3399" dirty="0" err="1">
                <a:solidFill>
                  <a:srgbClr val="000000"/>
                </a:solidFill>
                <a:latin typeface="Canva Sans"/>
              </a:rPr>
              <a:t>ecuațiile</a:t>
            </a:r>
            <a:r>
              <a:rPr lang="en-US" sz="3399" dirty="0">
                <a:solidFill>
                  <a:srgbClr val="000000"/>
                </a:solidFill>
                <a:latin typeface="Canva Sans"/>
              </a:rPr>
              <a:t>, </a:t>
            </a:r>
            <a:r>
              <a:rPr lang="en-US" sz="3399" dirty="0" err="1">
                <a:solidFill>
                  <a:srgbClr val="000000"/>
                </a:solidFill>
                <a:latin typeface="Canva Sans"/>
              </a:rPr>
              <a:t>formulele</a:t>
            </a:r>
            <a:r>
              <a:rPr lang="en-US" sz="3399" dirty="0">
                <a:solidFill>
                  <a:srgbClr val="000000"/>
                </a:solidFill>
                <a:latin typeface="Canva Sans"/>
              </a:rPr>
              <a:t> etc. care </a:t>
            </a:r>
            <a:r>
              <a:rPr lang="en-US" sz="3399" dirty="0" err="1">
                <a:solidFill>
                  <a:srgbClr val="000000"/>
                </a:solidFill>
                <a:latin typeface="Canva Sans"/>
              </a:rPr>
              <a:t>îți</a:t>
            </a:r>
            <a:r>
              <a:rPr lang="en-US" sz="3399" dirty="0">
                <a:solidFill>
                  <a:srgbClr val="000000"/>
                </a:solidFill>
                <a:latin typeface="Canva Sans"/>
              </a:rPr>
              <a:t> </a:t>
            </a:r>
            <a:r>
              <a:rPr lang="en-US" sz="3399" dirty="0" err="1">
                <a:solidFill>
                  <a:srgbClr val="000000"/>
                </a:solidFill>
                <a:latin typeface="Canva Sans"/>
              </a:rPr>
              <a:t>dau</a:t>
            </a:r>
            <a:r>
              <a:rPr lang="en-US" sz="3399" dirty="0">
                <a:solidFill>
                  <a:srgbClr val="000000"/>
                </a:solidFill>
                <a:latin typeface="Canva Sans"/>
              </a:rPr>
              <a:t> </a:t>
            </a:r>
            <a:r>
              <a:rPr lang="en-US" sz="3399" dirty="0" err="1">
                <a:solidFill>
                  <a:srgbClr val="000000"/>
                </a:solidFill>
                <a:latin typeface="Canva Sans"/>
              </a:rPr>
              <a:t>bătaie</a:t>
            </a:r>
            <a:r>
              <a:rPr lang="en-US" sz="3399" dirty="0">
                <a:solidFill>
                  <a:srgbClr val="000000"/>
                </a:solidFill>
                <a:latin typeface="Canva Sans"/>
              </a:rPr>
              <a:t> de cap.</a:t>
            </a:r>
          </a:p>
          <a:p>
            <a:pPr>
              <a:lnSpc>
                <a:spcPts val="4759"/>
              </a:lnSpc>
            </a:pPr>
            <a:endParaRPr lang="en-US" sz="3399" dirty="0">
              <a:solidFill>
                <a:srgbClr val="000000"/>
              </a:solidFill>
              <a:latin typeface="Canva Sans"/>
            </a:endParaRPr>
          </a:p>
          <a:p>
            <a:pPr marL="734059" lvl="1" indent="-367030">
              <a:lnSpc>
                <a:spcPts val="4759"/>
              </a:lnSpc>
              <a:buFont typeface="Arial"/>
              <a:buChar char="•"/>
            </a:pPr>
            <a:r>
              <a:rPr lang="en-US" sz="3399" dirty="0" err="1">
                <a:solidFill>
                  <a:srgbClr val="000000"/>
                </a:solidFill>
                <a:latin typeface="Canva Sans"/>
              </a:rPr>
              <a:t>Când</a:t>
            </a:r>
            <a:r>
              <a:rPr lang="en-US" sz="3399" dirty="0">
                <a:solidFill>
                  <a:srgbClr val="000000"/>
                </a:solidFill>
                <a:latin typeface="Canva Sans"/>
              </a:rPr>
              <a:t> </a:t>
            </a:r>
            <a:r>
              <a:rPr lang="en-US" sz="3399" dirty="0" err="1">
                <a:solidFill>
                  <a:srgbClr val="000000"/>
                </a:solidFill>
                <a:latin typeface="Canva Sans"/>
              </a:rPr>
              <a:t>repeți</a:t>
            </a:r>
            <a:r>
              <a:rPr lang="en-US" sz="3399" dirty="0">
                <a:solidFill>
                  <a:srgbClr val="000000"/>
                </a:solidFill>
                <a:latin typeface="Canva Sans"/>
              </a:rPr>
              <a:t>, </a:t>
            </a:r>
            <a:r>
              <a:rPr lang="ro-RO" sz="3399" dirty="0">
                <a:solidFill>
                  <a:srgbClr val="000000"/>
                </a:solidFill>
                <a:latin typeface="Canva Sans"/>
              </a:rPr>
              <a:t>rostește</a:t>
            </a:r>
            <a:r>
              <a:rPr lang="en-US" sz="3399" dirty="0">
                <a:solidFill>
                  <a:srgbClr val="000000"/>
                </a:solidFill>
                <a:latin typeface="Canva Sans"/>
              </a:rPr>
              <a:t> cu voce tare </a:t>
            </a:r>
            <a:r>
              <a:rPr lang="en-US" sz="3399" dirty="0" err="1">
                <a:solidFill>
                  <a:srgbClr val="000000"/>
                </a:solidFill>
                <a:latin typeface="Canva Sans"/>
              </a:rPr>
              <a:t>informațiile</a:t>
            </a:r>
            <a:r>
              <a:rPr lang="en-US" sz="3399" dirty="0">
                <a:solidFill>
                  <a:srgbClr val="000000"/>
                </a:solidFill>
                <a:latin typeface="Canva Sans"/>
              </a:rPr>
              <a:t> ca </a:t>
            </a:r>
            <a:r>
              <a:rPr lang="en-US" sz="3399" dirty="0" err="1">
                <a:solidFill>
                  <a:srgbClr val="000000"/>
                </a:solidFill>
                <a:latin typeface="Canva Sans"/>
              </a:rPr>
              <a:t>și</a:t>
            </a:r>
            <a:r>
              <a:rPr lang="en-US" sz="3399" dirty="0">
                <a:solidFill>
                  <a:srgbClr val="000000"/>
                </a:solidFill>
                <a:latin typeface="Canva Sans"/>
              </a:rPr>
              <a:t> cum le-ai </a:t>
            </a:r>
            <a:r>
              <a:rPr lang="en-US" sz="3399" dirty="0" err="1">
                <a:solidFill>
                  <a:srgbClr val="000000"/>
                </a:solidFill>
                <a:latin typeface="Canva Sans"/>
              </a:rPr>
              <a:t>preda</a:t>
            </a:r>
            <a:r>
              <a:rPr lang="en-US" sz="3399" dirty="0">
                <a:solidFill>
                  <a:srgbClr val="000000"/>
                </a:solidFill>
                <a:latin typeface="Canva Sans"/>
              </a:rPr>
              <a:t> </a:t>
            </a:r>
            <a:r>
              <a:rPr lang="en-US" sz="3399" dirty="0" err="1">
                <a:solidFill>
                  <a:srgbClr val="000000"/>
                </a:solidFill>
                <a:latin typeface="Canva Sans"/>
              </a:rPr>
              <a:t>altei</a:t>
            </a:r>
            <a:r>
              <a:rPr lang="en-US" sz="3399" dirty="0">
                <a:solidFill>
                  <a:srgbClr val="000000"/>
                </a:solidFill>
                <a:latin typeface="Canva Sans"/>
              </a:rPr>
              <a:t> </a:t>
            </a:r>
            <a:r>
              <a:rPr lang="en-US" sz="3399" dirty="0" err="1">
                <a:solidFill>
                  <a:srgbClr val="000000"/>
                </a:solidFill>
                <a:latin typeface="Canva Sans"/>
              </a:rPr>
              <a:t>persoane</a:t>
            </a:r>
            <a:r>
              <a:rPr lang="en-US" sz="3399" dirty="0">
                <a:solidFill>
                  <a:srgbClr val="000000"/>
                </a:solidFill>
                <a:latin typeface="Canva Sans"/>
              </a:rPr>
              <a:t>.</a:t>
            </a:r>
          </a:p>
          <a:p>
            <a:pPr>
              <a:lnSpc>
                <a:spcPts val="4759"/>
              </a:lnSpc>
            </a:pPr>
            <a:endParaRPr lang="en-US" sz="3399" dirty="0">
              <a:solidFill>
                <a:srgbClr val="000000"/>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CE7E"/>
        </a:solidFill>
        <a:effectLst/>
      </p:bgPr>
    </p:bg>
    <p:spTree>
      <p:nvGrpSpPr>
        <p:cNvPr id="1" name=""/>
        <p:cNvGrpSpPr/>
        <p:nvPr/>
      </p:nvGrpSpPr>
      <p:grpSpPr>
        <a:xfrm>
          <a:off x="0" y="0"/>
          <a:ext cx="0" cy="0"/>
          <a:chOff x="0" y="0"/>
          <a:chExt cx="0" cy="0"/>
        </a:xfrm>
      </p:grpSpPr>
      <p:sp>
        <p:nvSpPr>
          <p:cNvPr id="2" name="TextBox 2"/>
          <p:cNvSpPr txBox="1"/>
          <p:nvPr/>
        </p:nvSpPr>
        <p:spPr>
          <a:xfrm>
            <a:off x="1028700" y="1179683"/>
            <a:ext cx="16230600" cy="962025"/>
          </a:xfrm>
          <a:prstGeom prst="rect">
            <a:avLst/>
          </a:prstGeom>
        </p:spPr>
        <p:txBody>
          <a:bodyPr lIns="0" tIns="0" rIns="0" bIns="0" rtlCol="0" anchor="t">
            <a:spAutoFit/>
          </a:bodyPr>
          <a:lstStyle/>
          <a:p>
            <a:pPr marL="0" lvl="0" indent="0" algn="ctr">
              <a:lnSpc>
                <a:spcPts val="7679"/>
              </a:lnSpc>
              <a:spcBef>
                <a:spcPct val="0"/>
              </a:spcBef>
            </a:pPr>
            <a:r>
              <a:rPr lang="en-US" sz="6399" spc="-127">
                <a:solidFill>
                  <a:srgbClr val="E63C0D"/>
                </a:solidFill>
                <a:latin typeface="PT Serif Bold"/>
              </a:rPr>
              <a:t>Stilul kinestezic</a:t>
            </a:r>
          </a:p>
        </p:txBody>
      </p:sp>
      <p:sp>
        <p:nvSpPr>
          <p:cNvPr id="3" name="TextBox 3"/>
          <p:cNvSpPr txBox="1"/>
          <p:nvPr/>
        </p:nvSpPr>
        <p:spPr>
          <a:xfrm>
            <a:off x="10287955" y="7634038"/>
            <a:ext cx="7869137" cy="2652962"/>
          </a:xfrm>
          <a:prstGeom prst="rect">
            <a:avLst/>
          </a:prstGeom>
        </p:spPr>
        <p:txBody>
          <a:bodyPr lIns="0" tIns="0" rIns="0" bIns="0" rtlCol="0" anchor="t">
            <a:spAutoFit/>
          </a:bodyPr>
          <a:lstStyle/>
          <a:p>
            <a:pPr marL="407163" lvl="1" indent="-203582">
              <a:lnSpc>
                <a:spcPts val="2640"/>
              </a:lnSpc>
              <a:buFont typeface="Arial"/>
              <a:buChar char="•"/>
            </a:pPr>
            <a:r>
              <a:rPr lang="en-US" sz="1885" dirty="0" err="1">
                <a:solidFill>
                  <a:srgbClr val="000000"/>
                </a:solidFill>
                <a:latin typeface="Canva Sans"/>
              </a:rPr>
              <a:t>Gesticulezi</a:t>
            </a:r>
            <a:r>
              <a:rPr lang="en-US" sz="1885" dirty="0">
                <a:solidFill>
                  <a:srgbClr val="000000"/>
                </a:solidFill>
                <a:latin typeface="Canva Sans"/>
              </a:rPr>
              <a:t> </a:t>
            </a:r>
            <a:r>
              <a:rPr lang="en-US" sz="1885" dirty="0" err="1">
                <a:solidFill>
                  <a:srgbClr val="000000"/>
                </a:solidFill>
                <a:latin typeface="Canva Sans"/>
              </a:rPr>
              <a:t>și</a:t>
            </a:r>
            <a:r>
              <a:rPr lang="en-US" sz="1885" dirty="0">
                <a:solidFill>
                  <a:srgbClr val="000000"/>
                </a:solidFill>
                <a:latin typeface="Canva Sans"/>
              </a:rPr>
              <a:t> </a:t>
            </a:r>
            <a:r>
              <a:rPr lang="en-US" sz="1885" dirty="0" err="1">
                <a:solidFill>
                  <a:srgbClr val="000000"/>
                </a:solidFill>
                <a:latin typeface="Canva Sans"/>
              </a:rPr>
              <a:t>explici</a:t>
            </a:r>
            <a:r>
              <a:rPr lang="en-US" sz="1885" dirty="0">
                <a:solidFill>
                  <a:srgbClr val="000000"/>
                </a:solidFill>
                <a:latin typeface="Canva Sans"/>
              </a:rPr>
              <a:t>, </a:t>
            </a:r>
            <a:r>
              <a:rPr lang="en-US" sz="1885" dirty="0" err="1">
                <a:solidFill>
                  <a:srgbClr val="000000"/>
                </a:solidFill>
                <a:latin typeface="Canva Sans"/>
              </a:rPr>
              <a:t>mișcându-te</a:t>
            </a:r>
            <a:r>
              <a:rPr lang="en-US" sz="1885" dirty="0">
                <a:solidFill>
                  <a:srgbClr val="000000"/>
                </a:solidFill>
                <a:latin typeface="Canva Sans"/>
              </a:rPr>
              <a:t> </a:t>
            </a:r>
            <a:r>
              <a:rPr lang="en-US" sz="1885" dirty="0" err="1">
                <a:solidFill>
                  <a:srgbClr val="000000"/>
                </a:solidFill>
                <a:latin typeface="Canva Sans"/>
              </a:rPr>
              <a:t>și</a:t>
            </a:r>
            <a:r>
              <a:rPr lang="en-US" sz="1885" dirty="0">
                <a:solidFill>
                  <a:srgbClr val="000000"/>
                </a:solidFill>
                <a:latin typeface="Canva Sans"/>
              </a:rPr>
              <a:t> </a:t>
            </a:r>
            <a:r>
              <a:rPr lang="en-US" sz="1885" dirty="0" err="1">
                <a:solidFill>
                  <a:srgbClr val="000000"/>
                </a:solidFill>
                <a:latin typeface="Canva Sans"/>
              </a:rPr>
              <a:t>arătând</a:t>
            </a:r>
            <a:r>
              <a:rPr lang="en-US" sz="1885" dirty="0">
                <a:solidFill>
                  <a:srgbClr val="000000"/>
                </a:solidFill>
                <a:latin typeface="Canva Sans"/>
              </a:rPr>
              <a:t> cu </a:t>
            </a:r>
            <a:r>
              <a:rPr lang="en-US" sz="1885" dirty="0" err="1">
                <a:solidFill>
                  <a:srgbClr val="000000"/>
                </a:solidFill>
                <a:latin typeface="Canva Sans"/>
              </a:rPr>
              <a:t>degetul</a:t>
            </a:r>
            <a:r>
              <a:rPr lang="en-US" sz="1885" dirty="0">
                <a:solidFill>
                  <a:srgbClr val="000000"/>
                </a:solidFill>
                <a:latin typeface="Canva Sans"/>
              </a:rPr>
              <a:t>.</a:t>
            </a:r>
          </a:p>
          <a:p>
            <a:pPr>
              <a:lnSpc>
                <a:spcPts val="2640"/>
              </a:lnSpc>
            </a:pPr>
            <a:endParaRPr lang="en-US" sz="1885" dirty="0">
              <a:solidFill>
                <a:srgbClr val="000000"/>
              </a:solidFill>
              <a:latin typeface="Canva Sans"/>
            </a:endParaRPr>
          </a:p>
          <a:p>
            <a:pPr marL="407163" lvl="1" indent="-203582">
              <a:lnSpc>
                <a:spcPts val="2640"/>
              </a:lnSpc>
              <a:buFont typeface="Arial"/>
              <a:buChar char="•"/>
            </a:pPr>
            <a:r>
              <a:rPr lang="en-US" sz="1885" dirty="0" err="1">
                <a:solidFill>
                  <a:srgbClr val="000000"/>
                </a:solidFill>
                <a:latin typeface="Canva Sans"/>
              </a:rPr>
              <a:t>Îți</a:t>
            </a:r>
            <a:r>
              <a:rPr lang="en-US" sz="1885" dirty="0">
                <a:solidFill>
                  <a:srgbClr val="000000"/>
                </a:solidFill>
                <a:latin typeface="Canva Sans"/>
              </a:rPr>
              <a:t> place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asamblezi</a:t>
            </a:r>
            <a:r>
              <a:rPr lang="en-US" sz="1885" dirty="0">
                <a:solidFill>
                  <a:srgbClr val="000000"/>
                </a:solidFill>
                <a:latin typeface="Canva Sans"/>
              </a:rPr>
              <a:t>,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construiești</a:t>
            </a:r>
            <a:r>
              <a:rPr lang="en-US" sz="1885" dirty="0">
                <a:solidFill>
                  <a:srgbClr val="000000"/>
                </a:solidFill>
                <a:latin typeface="Canva Sans"/>
              </a:rPr>
              <a:t>,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faci</a:t>
            </a:r>
            <a:r>
              <a:rPr lang="en-US" sz="1885" dirty="0">
                <a:solidFill>
                  <a:srgbClr val="000000"/>
                </a:solidFill>
                <a:latin typeface="Canva Sans"/>
              </a:rPr>
              <a:t> machete.</a:t>
            </a:r>
          </a:p>
          <a:p>
            <a:pPr>
              <a:lnSpc>
                <a:spcPts val="2640"/>
              </a:lnSpc>
            </a:pPr>
            <a:endParaRPr lang="en-US" sz="1885" dirty="0">
              <a:solidFill>
                <a:srgbClr val="000000"/>
              </a:solidFill>
              <a:latin typeface="Canva Sans"/>
            </a:endParaRPr>
          </a:p>
          <a:p>
            <a:pPr marL="407163" lvl="1" indent="-203582">
              <a:lnSpc>
                <a:spcPts val="2640"/>
              </a:lnSpc>
              <a:buFont typeface="Arial"/>
              <a:buChar char="•"/>
            </a:pPr>
            <a:r>
              <a:rPr lang="en-US" sz="1885" dirty="0" err="1">
                <a:solidFill>
                  <a:srgbClr val="000000"/>
                </a:solidFill>
                <a:latin typeface="Canva Sans"/>
              </a:rPr>
              <a:t>Îți</a:t>
            </a:r>
            <a:r>
              <a:rPr lang="en-US" sz="1885" dirty="0">
                <a:solidFill>
                  <a:srgbClr val="000000"/>
                </a:solidFill>
                <a:latin typeface="Canva Sans"/>
              </a:rPr>
              <a:t> place </a:t>
            </a:r>
            <a:r>
              <a:rPr lang="en-US" sz="1885" dirty="0" err="1">
                <a:solidFill>
                  <a:srgbClr val="000000"/>
                </a:solidFill>
                <a:latin typeface="Canva Sans"/>
              </a:rPr>
              <a:t>să</a:t>
            </a:r>
            <a:r>
              <a:rPr lang="en-US" sz="1885" dirty="0">
                <a:solidFill>
                  <a:srgbClr val="000000"/>
                </a:solidFill>
                <a:latin typeface="Canva Sans"/>
              </a:rPr>
              <a:t> </a:t>
            </a:r>
            <a:r>
              <a:rPr lang="en-US" sz="1885" dirty="0" err="1">
                <a:solidFill>
                  <a:srgbClr val="000000"/>
                </a:solidFill>
                <a:latin typeface="Canva Sans"/>
              </a:rPr>
              <a:t>pui</a:t>
            </a:r>
            <a:r>
              <a:rPr lang="en-US" sz="1885" dirty="0">
                <a:solidFill>
                  <a:srgbClr val="000000"/>
                </a:solidFill>
                <a:latin typeface="Canva Sans"/>
              </a:rPr>
              <a:t> </a:t>
            </a:r>
            <a:r>
              <a:rPr lang="en-US" sz="1885" dirty="0" err="1">
                <a:solidFill>
                  <a:srgbClr val="000000"/>
                </a:solidFill>
                <a:latin typeface="Canva Sans"/>
              </a:rPr>
              <a:t>mâna</a:t>
            </a:r>
            <a:r>
              <a:rPr lang="en-US" sz="1885" dirty="0">
                <a:solidFill>
                  <a:srgbClr val="000000"/>
                </a:solidFill>
                <a:latin typeface="Canva Sans"/>
              </a:rPr>
              <a:t> pe </a:t>
            </a:r>
            <a:r>
              <a:rPr lang="en-US" sz="1885" dirty="0" err="1">
                <a:solidFill>
                  <a:srgbClr val="000000"/>
                </a:solidFill>
                <a:latin typeface="Canva Sans"/>
              </a:rPr>
              <a:t>lucruri</a:t>
            </a:r>
            <a:r>
              <a:rPr lang="en-US" sz="1885" dirty="0">
                <a:solidFill>
                  <a:srgbClr val="000000"/>
                </a:solidFill>
                <a:latin typeface="Canva Sans"/>
              </a:rPr>
              <a:t> </a:t>
            </a:r>
            <a:r>
              <a:rPr lang="en-US" sz="1885" dirty="0" err="1">
                <a:solidFill>
                  <a:srgbClr val="000000"/>
                </a:solidFill>
                <a:latin typeface="Canva Sans"/>
              </a:rPr>
              <a:t>pentru</a:t>
            </a:r>
            <a:r>
              <a:rPr lang="en-US" sz="1885" dirty="0">
                <a:solidFill>
                  <a:srgbClr val="000000"/>
                </a:solidFill>
                <a:latin typeface="Canva Sans"/>
              </a:rPr>
              <a:t> a le </a:t>
            </a:r>
            <a:r>
              <a:rPr lang="en-US" sz="1885" dirty="0" err="1">
                <a:solidFill>
                  <a:srgbClr val="000000"/>
                </a:solidFill>
                <a:latin typeface="Canva Sans"/>
              </a:rPr>
              <a:t>simți</a:t>
            </a:r>
            <a:r>
              <a:rPr lang="en-US" sz="1885" dirty="0">
                <a:solidFill>
                  <a:srgbClr val="000000"/>
                </a:solidFill>
                <a:latin typeface="Canva Sans"/>
              </a:rPr>
              <a:t> </a:t>
            </a:r>
            <a:r>
              <a:rPr lang="en-US" sz="1885" dirty="0" err="1">
                <a:solidFill>
                  <a:srgbClr val="000000"/>
                </a:solidFill>
                <a:latin typeface="Canva Sans"/>
              </a:rPr>
              <a:t>textura</a:t>
            </a:r>
            <a:r>
              <a:rPr lang="en-US" sz="1885" dirty="0">
                <a:solidFill>
                  <a:srgbClr val="000000"/>
                </a:solidFill>
                <a:latin typeface="Canva Sans"/>
              </a:rPr>
              <a:t>.</a:t>
            </a:r>
          </a:p>
          <a:p>
            <a:pPr>
              <a:lnSpc>
                <a:spcPts val="2640"/>
              </a:lnSpc>
            </a:pPr>
            <a:endParaRPr lang="en-US" sz="1885" dirty="0">
              <a:solidFill>
                <a:srgbClr val="000000"/>
              </a:solidFill>
              <a:latin typeface="Canva Sans"/>
            </a:endParaRPr>
          </a:p>
          <a:p>
            <a:pPr marL="407163" lvl="1" indent="-203582">
              <a:lnSpc>
                <a:spcPts val="2640"/>
              </a:lnSpc>
              <a:buFont typeface="Arial"/>
              <a:buChar char="•"/>
            </a:pPr>
            <a:r>
              <a:rPr lang="en-US" sz="1885" dirty="0" err="1">
                <a:solidFill>
                  <a:srgbClr val="000000"/>
                </a:solidFill>
                <a:latin typeface="Canva Sans"/>
              </a:rPr>
              <a:t>Folosești</a:t>
            </a:r>
            <a:r>
              <a:rPr lang="en-US" sz="1885" dirty="0">
                <a:solidFill>
                  <a:srgbClr val="000000"/>
                </a:solidFill>
                <a:latin typeface="Canva Sans"/>
              </a:rPr>
              <a:t> </a:t>
            </a:r>
            <a:r>
              <a:rPr lang="en-US" sz="1885" dirty="0" err="1">
                <a:solidFill>
                  <a:srgbClr val="000000"/>
                </a:solidFill>
                <a:latin typeface="Canva Sans"/>
              </a:rPr>
              <a:t>obiecte</a:t>
            </a:r>
            <a:r>
              <a:rPr lang="en-US" sz="1885" dirty="0">
                <a:solidFill>
                  <a:srgbClr val="000000"/>
                </a:solidFill>
                <a:latin typeface="Canva Sans"/>
              </a:rPr>
              <a:t> pe care le </a:t>
            </a:r>
            <a:r>
              <a:rPr lang="en-US" sz="1885" dirty="0" err="1">
                <a:solidFill>
                  <a:srgbClr val="000000"/>
                </a:solidFill>
                <a:latin typeface="Canva Sans"/>
              </a:rPr>
              <a:t>deplasezi</a:t>
            </a:r>
            <a:r>
              <a:rPr lang="en-US" sz="1885" dirty="0">
                <a:solidFill>
                  <a:srgbClr val="000000"/>
                </a:solidFill>
                <a:latin typeface="Canva Sans"/>
              </a:rPr>
              <a:t> </a:t>
            </a:r>
            <a:r>
              <a:rPr lang="en-US" sz="1885" dirty="0" err="1">
                <a:solidFill>
                  <a:srgbClr val="000000"/>
                </a:solidFill>
                <a:latin typeface="Canva Sans"/>
              </a:rPr>
              <a:t>pentru</a:t>
            </a:r>
            <a:r>
              <a:rPr lang="en-US" sz="1885" dirty="0">
                <a:solidFill>
                  <a:srgbClr val="000000"/>
                </a:solidFill>
                <a:latin typeface="Canva Sans"/>
              </a:rPr>
              <a:t> a </a:t>
            </a:r>
            <a:r>
              <a:rPr lang="en-US" sz="1885" dirty="0" err="1">
                <a:solidFill>
                  <a:srgbClr val="000000"/>
                </a:solidFill>
                <a:latin typeface="Canva Sans"/>
              </a:rPr>
              <a:t>explica</a:t>
            </a:r>
            <a:r>
              <a:rPr lang="en-US" sz="1885" dirty="0">
                <a:solidFill>
                  <a:srgbClr val="000000"/>
                </a:solidFill>
                <a:latin typeface="Canva Sans"/>
              </a:rPr>
              <a:t>.</a:t>
            </a:r>
          </a:p>
          <a:p>
            <a:pPr>
              <a:lnSpc>
                <a:spcPts val="2640"/>
              </a:lnSpc>
            </a:pPr>
            <a:endParaRPr lang="en-US" sz="1885" dirty="0">
              <a:solidFill>
                <a:srgbClr val="000000"/>
              </a:solidFill>
              <a:latin typeface="Canva Sans"/>
            </a:endParaRPr>
          </a:p>
        </p:txBody>
      </p:sp>
      <p:sp>
        <p:nvSpPr>
          <p:cNvPr id="4" name="TextBox 4"/>
          <p:cNvSpPr txBox="1"/>
          <p:nvPr/>
        </p:nvSpPr>
        <p:spPr>
          <a:xfrm>
            <a:off x="1164886" y="2900366"/>
            <a:ext cx="16578701" cy="4180840"/>
          </a:xfrm>
          <a:prstGeom prst="rect">
            <a:avLst/>
          </a:prstGeom>
        </p:spPr>
        <p:txBody>
          <a:bodyPr lIns="0" tIns="0" rIns="0" bIns="0" rtlCol="0" anchor="t">
            <a:spAutoFit/>
          </a:bodyPr>
          <a:lstStyle/>
          <a:p>
            <a:pPr>
              <a:lnSpc>
                <a:spcPts val="4759"/>
              </a:lnSpc>
            </a:pPr>
            <a:r>
              <a:rPr lang="en-US" sz="3399" dirty="0" err="1">
                <a:solidFill>
                  <a:srgbClr val="000000"/>
                </a:solidFill>
                <a:latin typeface="Canva Sans"/>
              </a:rPr>
              <a:t>Cunoaștem</a:t>
            </a:r>
            <a:r>
              <a:rPr lang="en-US" sz="3399" dirty="0">
                <a:solidFill>
                  <a:srgbClr val="000000"/>
                </a:solidFill>
                <a:latin typeface="Canva Sans"/>
              </a:rPr>
              <a:t> cu </a:t>
            </a:r>
            <a:r>
              <a:rPr lang="en-US" sz="3399" dirty="0" err="1">
                <a:solidFill>
                  <a:srgbClr val="000000"/>
                </a:solidFill>
                <a:latin typeface="Canva Sans"/>
              </a:rPr>
              <a:t>toții</a:t>
            </a:r>
            <a:r>
              <a:rPr lang="en-US" sz="3399" dirty="0">
                <a:solidFill>
                  <a:srgbClr val="000000"/>
                </a:solidFill>
                <a:latin typeface="Canva Sans"/>
              </a:rPr>
              <a:t> </a:t>
            </a:r>
            <a:r>
              <a:rPr lang="en-US" sz="3399" dirty="0" err="1">
                <a:solidFill>
                  <a:srgbClr val="000000"/>
                </a:solidFill>
                <a:latin typeface="Canva Sans"/>
              </a:rPr>
              <a:t>eticheta</a:t>
            </a:r>
            <a:r>
              <a:rPr lang="en-US" sz="3399" dirty="0">
                <a:solidFill>
                  <a:srgbClr val="000000"/>
                </a:solidFill>
                <a:latin typeface="Canva Sans"/>
              </a:rPr>
              <a:t> de „</a:t>
            </a:r>
            <a:r>
              <a:rPr lang="en-US" sz="3399" dirty="0" err="1">
                <a:solidFill>
                  <a:srgbClr val="000000"/>
                </a:solidFill>
                <a:latin typeface="Canva Sans"/>
              </a:rPr>
              <a:t>copil</a:t>
            </a:r>
            <a:r>
              <a:rPr lang="en-US" sz="3399" dirty="0">
                <a:solidFill>
                  <a:srgbClr val="000000"/>
                </a:solidFill>
                <a:latin typeface="Canva Sans"/>
              </a:rPr>
              <a:t> </a:t>
            </a:r>
            <a:r>
              <a:rPr lang="en-US" sz="3399" dirty="0" err="1">
                <a:solidFill>
                  <a:srgbClr val="000000"/>
                </a:solidFill>
                <a:latin typeface="Canva Sans"/>
              </a:rPr>
              <a:t>problemă</a:t>
            </a:r>
            <a:r>
              <a:rPr lang="en-US" sz="3399" dirty="0">
                <a:solidFill>
                  <a:srgbClr val="000000"/>
                </a:solidFill>
                <a:latin typeface="Canva Sans"/>
              </a:rPr>
              <a:t>” care nu </a:t>
            </a:r>
            <a:r>
              <a:rPr lang="en-US" sz="3399" dirty="0" err="1">
                <a:solidFill>
                  <a:srgbClr val="000000"/>
                </a:solidFill>
                <a:latin typeface="Canva Sans"/>
              </a:rPr>
              <a:t>stă</a:t>
            </a:r>
            <a:r>
              <a:rPr lang="en-US" sz="3399" dirty="0">
                <a:solidFill>
                  <a:srgbClr val="000000"/>
                </a:solidFill>
                <a:latin typeface="Canva Sans"/>
              </a:rPr>
              <a:t> </a:t>
            </a:r>
            <a:r>
              <a:rPr lang="en-US" sz="3399" dirty="0" err="1">
                <a:solidFill>
                  <a:srgbClr val="000000"/>
                </a:solidFill>
                <a:latin typeface="Canva Sans"/>
              </a:rPr>
              <a:t>locului</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vorbește</a:t>
            </a:r>
            <a:r>
              <a:rPr lang="en-US" sz="3399" dirty="0">
                <a:solidFill>
                  <a:srgbClr val="000000"/>
                </a:solidFill>
                <a:latin typeface="Canva Sans"/>
              </a:rPr>
              <a:t> </a:t>
            </a:r>
            <a:r>
              <a:rPr lang="en-US" sz="3399" dirty="0" err="1">
                <a:solidFill>
                  <a:srgbClr val="000000"/>
                </a:solidFill>
                <a:latin typeface="Canva Sans"/>
              </a:rPr>
              <a:t>neîntrebat</a:t>
            </a:r>
            <a:r>
              <a:rPr lang="en-US" sz="3399" dirty="0">
                <a:solidFill>
                  <a:srgbClr val="000000"/>
                </a:solidFill>
                <a:latin typeface="Canva Sans"/>
              </a:rPr>
              <a:t> </a:t>
            </a:r>
            <a:r>
              <a:rPr lang="en-US" sz="3399" dirty="0" err="1">
                <a:solidFill>
                  <a:srgbClr val="000000"/>
                </a:solidFill>
                <a:latin typeface="Canva Sans"/>
              </a:rPr>
              <a:t>în</a:t>
            </a:r>
            <a:r>
              <a:rPr lang="en-US" sz="3399" dirty="0">
                <a:solidFill>
                  <a:srgbClr val="000000"/>
                </a:solidFill>
                <a:latin typeface="Canva Sans"/>
              </a:rPr>
              <a:t> </a:t>
            </a:r>
            <a:r>
              <a:rPr lang="en-US" sz="3399" dirty="0" err="1">
                <a:solidFill>
                  <a:srgbClr val="000000"/>
                </a:solidFill>
                <a:latin typeface="Canva Sans"/>
              </a:rPr>
              <a:t>oră</a:t>
            </a:r>
            <a:r>
              <a:rPr lang="en-US" sz="3399" dirty="0">
                <a:solidFill>
                  <a:srgbClr val="000000"/>
                </a:solidFill>
                <a:latin typeface="Canva Sans"/>
              </a:rPr>
              <a:t>. Este </a:t>
            </a:r>
            <a:r>
              <a:rPr lang="en-US" sz="3399" dirty="0" err="1">
                <a:solidFill>
                  <a:srgbClr val="000000"/>
                </a:solidFill>
                <a:latin typeface="Canva Sans"/>
              </a:rPr>
              <a:t>posibil</a:t>
            </a:r>
            <a:r>
              <a:rPr lang="en-US" sz="3399" dirty="0">
                <a:solidFill>
                  <a:srgbClr val="000000"/>
                </a:solidFill>
                <a:latin typeface="Canva Sans"/>
              </a:rPr>
              <a:t> ca </a:t>
            </a:r>
            <a:r>
              <a:rPr lang="en-US" sz="3399" dirty="0" err="1">
                <a:solidFill>
                  <a:srgbClr val="000000"/>
                </a:solidFill>
                <a:latin typeface="Canva Sans"/>
              </a:rPr>
              <a:t>în</a:t>
            </a:r>
            <a:r>
              <a:rPr lang="en-US" sz="3399" dirty="0">
                <a:solidFill>
                  <a:srgbClr val="000000"/>
                </a:solidFill>
                <a:latin typeface="Canva Sans"/>
              </a:rPr>
              <a:t> </a:t>
            </a:r>
            <a:r>
              <a:rPr lang="en-US" sz="3399" dirty="0" err="1">
                <a:solidFill>
                  <a:srgbClr val="000000"/>
                </a:solidFill>
                <a:latin typeface="Canva Sans"/>
              </a:rPr>
              <a:t>timp</a:t>
            </a:r>
            <a:r>
              <a:rPr lang="en-US" sz="3399" dirty="0">
                <a:solidFill>
                  <a:srgbClr val="000000"/>
                </a:solidFill>
                <a:latin typeface="Canva Sans"/>
              </a:rPr>
              <a:t> </a:t>
            </a:r>
            <a:r>
              <a:rPr lang="en-US" sz="3399" dirty="0" err="1">
                <a:solidFill>
                  <a:srgbClr val="000000"/>
                </a:solidFill>
                <a:latin typeface="Canva Sans"/>
              </a:rPr>
              <a:t>ce</a:t>
            </a:r>
            <a:r>
              <a:rPr lang="en-US" sz="3399" dirty="0">
                <a:solidFill>
                  <a:srgbClr val="000000"/>
                </a:solidFill>
                <a:latin typeface="Canva Sans"/>
              </a:rPr>
              <a:t> </a:t>
            </a:r>
            <a:r>
              <a:rPr lang="en-US" sz="3399" dirty="0" err="1">
                <a:solidFill>
                  <a:srgbClr val="000000"/>
                </a:solidFill>
                <a:latin typeface="Canva Sans"/>
              </a:rPr>
              <a:t>profesorul</a:t>
            </a:r>
            <a:r>
              <a:rPr lang="en-US" sz="3399" dirty="0">
                <a:solidFill>
                  <a:srgbClr val="000000"/>
                </a:solidFill>
                <a:latin typeface="Canva Sans"/>
              </a:rPr>
              <a:t> </a:t>
            </a:r>
            <a:r>
              <a:rPr lang="en-US" sz="3399" dirty="0" err="1">
                <a:solidFill>
                  <a:srgbClr val="000000"/>
                </a:solidFill>
                <a:latin typeface="Canva Sans"/>
              </a:rPr>
              <a:t>îl</a:t>
            </a:r>
            <a:r>
              <a:rPr lang="en-US" sz="3399" dirty="0">
                <a:solidFill>
                  <a:srgbClr val="000000"/>
                </a:solidFill>
                <a:latin typeface="Canva Sans"/>
              </a:rPr>
              <a:t> </a:t>
            </a:r>
            <a:r>
              <a:rPr lang="en-US" sz="3399" dirty="0" err="1">
                <a:solidFill>
                  <a:srgbClr val="000000"/>
                </a:solidFill>
                <a:latin typeface="Canva Sans"/>
              </a:rPr>
              <a:t>chinuie</a:t>
            </a:r>
            <a:r>
              <a:rPr lang="en-US" sz="3399" dirty="0">
                <a:solidFill>
                  <a:srgbClr val="000000"/>
                </a:solidFill>
                <a:latin typeface="Canva Sans"/>
              </a:rPr>
              <a:t> cu </a:t>
            </a:r>
            <a:r>
              <a:rPr lang="en-US" sz="3399" dirty="0" err="1">
                <a:solidFill>
                  <a:srgbClr val="000000"/>
                </a:solidFill>
                <a:latin typeface="Canva Sans"/>
              </a:rPr>
              <a:t>teorie</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formule</a:t>
            </a:r>
            <a:r>
              <a:rPr lang="en-US" sz="3399" dirty="0">
                <a:solidFill>
                  <a:srgbClr val="000000"/>
                </a:solidFill>
                <a:latin typeface="Canva Sans"/>
              </a:rPr>
              <a:t>, </a:t>
            </a:r>
            <a:r>
              <a:rPr lang="en-US" sz="3399" dirty="0" err="1">
                <a:solidFill>
                  <a:srgbClr val="000000"/>
                </a:solidFill>
                <a:latin typeface="Canva Sans"/>
              </a:rPr>
              <a:t>el</a:t>
            </a:r>
            <a:r>
              <a:rPr lang="en-US" sz="3399" dirty="0">
                <a:solidFill>
                  <a:srgbClr val="000000"/>
                </a:solidFill>
                <a:latin typeface="Canva Sans"/>
              </a:rPr>
              <a:t> </a:t>
            </a:r>
            <a:r>
              <a:rPr lang="en-US" sz="3399" dirty="0" err="1">
                <a:solidFill>
                  <a:srgbClr val="000000"/>
                </a:solidFill>
                <a:latin typeface="Canva Sans"/>
              </a:rPr>
              <a:t>să</a:t>
            </a:r>
            <a:r>
              <a:rPr lang="en-US" sz="3399" dirty="0">
                <a:solidFill>
                  <a:srgbClr val="000000"/>
                </a:solidFill>
                <a:latin typeface="Canva Sans"/>
              </a:rPr>
              <a:t> se </a:t>
            </a:r>
            <a:r>
              <a:rPr lang="en-US" sz="3399" dirty="0" err="1">
                <a:solidFill>
                  <a:srgbClr val="000000"/>
                </a:solidFill>
                <a:latin typeface="Canva Sans"/>
              </a:rPr>
              <a:t>plictisească</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să</a:t>
            </a:r>
            <a:r>
              <a:rPr lang="en-US" sz="3399" dirty="0">
                <a:solidFill>
                  <a:srgbClr val="000000"/>
                </a:solidFill>
                <a:latin typeface="Canva Sans"/>
              </a:rPr>
              <a:t> </a:t>
            </a:r>
            <a:r>
              <a:rPr lang="en-US" sz="3399" dirty="0" err="1">
                <a:solidFill>
                  <a:srgbClr val="000000"/>
                </a:solidFill>
                <a:latin typeface="Canva Sans"/>
              </a:rPr>
              <a:t>își</a:t>
            </a:r>
            <a:r>
              <a:rPr lang="en-US" sz="3399" dirty="0">
                <a:solidFill>
                  <a:srgbClr val="000000"/>
                </a:solidFill>
                <a:latin typeface="Canva Sans"/>
              </a:rPr>
              <a:t> </a:t>
            </a:r>
            <a:r>
              <a:rPr lang="en-US" sz="3399" dirty="0" err="1">
                <a:solidFill>
                  <a:srgbClr val="000000"/>
                </a:solidFill>
                <a:latin typeface="Canva Sans"/>
              </a:rPr>
              <a:t>piardă</a:t>
            </a:r>
            <a:r>
              <a:rPr lang="en-US" sz="3399" dirty="0">
                <a:solidFill>
                  <a:srgbClr val="000000"/>
                </a:solidFill>
                <a:latin typeface="Canva Sans"/>
              </a:rPr>
              <a:t> </a:t>
            </a:r>
            <a:r>
              <a:rPr lang="en-US" sz="3399" dirty="0" err="1">
                <a:solidFill>
                  <a:srgbClr val="000000"/>
                </a:solidFill>
                <a:latin typeface="Canva Sans"/>
              </a:rPr>
              <a:t>răbdarea</a:t>
            </a:r>
            <a:r>
              <a:rPr lang="en-US" sz="3399" dirty="0">
                <a:solidFill>
                  <a:srgbClr val="000000"/>
                </a:solidFill>
                <a:latin typeface="Canva Sans"/>
              </a:rPr>
              <a:t>.</a:t>
            </a:r>
          </a:p>
          <a:p>
            <a:pPr>
              <a:lnSpc>
                <a:spcPts val="4759"/>
              </a:lnSpc>
            </a:pPr>
            <a:endParaRPr lang="en-US" sz="3399" dirty="0">
              <a:solidFill>
                <a:srgbClr val="000000"/>
              </a:solidFill>
              <a:latin typeface="Canva Sans"/>
            </a:endParaRPr>
          </a:p>
          <a:p>
            <a:pPr>
              <a:lnSpc>
                <a:spcPts val="4759"/>
              </a:lnSpc>
            </a:pPr>
            <a:r>
              <a:rPr lang="en-US" sz="3399" dirty="0" err="1">
                <a:solidFill>
                  <a:srgbClr val="000000"/>
                </a:solidFill>
                <a:latin typeface="Canva Sans"/>
              </a:rPr>
              <a:t>Persoanele</a:t>
            </a:r>
            <a:r>
              <a:rPr lang="en-US" sz="3399" dirty="0">
                <a:solidFill>
                  <a:srgbClr val="000000"/>
                </a:solidFill>
                <a:latin typeface="Canva Sans"/>
              </a:rPr>
              <a:t> cu </a:t>
            </a:r>
            <a:r>
              <a:rPr lang="en-US" sz="3399" dirty="0" err="1">
                <a:solidFill>
                  <a:srgbClr val="000000"/>
                </a:solidFill>
                <a:latin typeface="Canva Sans"/>
              </a:rPr>
              <a:t>stil</a:t>
            </a:r>
            <a:r>
              <a:rPr lang="en-US" sz="3399" dirty="0">
                <a:solidFill>
                  <a:srgbClr val="000000"/>
                </a:solidFill>
                <a:latin typeface="Canva Sans"/>
              </a:rPr>
              <a:t> de </a:t>
            </a:r>
            <a:r>
              <a:rPr lang="en-US" sz="3399" dirty="0" err="1">
                <a:solidFill>
                  <a:srgbClr val="000000"/>
                </a:solidFill>
                <a:latin typeface="Canva Sans"/>
              </a:rPr>
              <a:t>învățare</a:t>
            </a:r>
            <a:r>
              <a:rPr lang="en-US" sz="3399" dirty="0">
                <a:solidFill>
                  <a:srgbClr val="000000"/>
                </a:solidFill>
                <a:latin typeface="Canva Sans"/>
              </a:rPr>
              <a:t> </a:t>
            </a:r>
            <a:r>
              <a:rPr lang="en-US" sz="3399" dirty="0" err="1">
                <a:solidFill>
                  <a:srgbClr val="000000"/>
                </a:solidFill>
                <a:latin typeface="Canva Sans"/>
              </a:rPr>
              <a:t>kinestezic</a:t>
            </a:r>
            <a:r>
              <a:rPr lang="en-US" sz="3399" dirty="0">
                <a:solidFill>
                  <a:srgbClr val="000000"/>
                </a:solidFill>
                <a:latin typeface="Canva Sans"/>
              </a:rPr>
              <a:t> </a:t>
            </a:r>
            <a:r>
              <a:rPr lang="en-US" sz="3399" dirty="0" err="1">
                <a:solidFill>
                  <a:srgbClr val="000000"/>
                </a:solidFill>
                <a:latin typeface="Canva Sans"/>
              </a:rPr>
              <a:t>învață</a:t>
            </a:r>
            <a:r>
              <a:rPr lang="en-US" sz="3399" dirty="0">
                <a:solidFill>
                  <a:srgbClr val="000000"/>
                </a:solidFill>
                <a:latin typeface="Canva Sans"/>
              </a:rPr>
              <a:t> </a:t>
            </a:r>
            <a:r>
              <a:rPr lang="en-US" sz="3399" dirty="0" err="1">
                <a:solidFill>
                  <a:srgbClr val="000000"/>
                </a:solidFill>
                <a:latin typeface="Canva Sans"/>
              </a:rPr>
              <a:t>practic</a:t>
            </a:r>
            <a:r>
              <a:rPr lang="en-US" sz="3399" dirty="0">
                <a:solidFill>
                  <a:srgbClr val="000000"/>
                </a:solidFill>
                <a:latin typeface="Canva Sans"/>
              </a:rPr>
              <a:t>, „</a:t>
            </a:r>
            <a:r>
              <a:rPr lang="en-US" sz="3399" dirty="0" err="1">
                <a:solidFill>
                  <a:srgbClr val="000000"/>
                </a:solidFill>
                <a:latin typeface="Canva Sans"/>
              </a:rPr>
              <a:t>punând</a:t>
            </a:r>
            <a:r>
              <a:rPr lang="en-US" sz="3399" dirty="0">
                <a:solidFill>
                  <a:srgbClr val="000000"/>
                </a:solidFill>
                <a:latin typeface="Canva Sans"/>
              </a:rPr>
              <a:t> </a:t>
            </a:r>
            <a:r>
              <a:rPr lang="en-US" sz="3399" dirty="0" err="1">
                <a:solidFill>
                  <a:srgbClr val="000000"/>
                </a:solidFill>
                <a:latin typeface="Canva Sans"/>
              </a:rPr>
              <a:t>mâna</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iubesc</a:t>
            </a:r>
            <a:r>
              <a:rPr lang="en-US" sz="3399" dirty="0">
                <a:solidFill>
                  <a:srgbClr val="000000"/>
                </a:solidFill>
                <a:latin typeface="Canva Sans"/>
              </a:rPr>
              <a:t> </a:t>
            </a:r>
            <a:r>
              <a:rPr lang="en-US" sz="3399" dirty="0" err="1">
                <a:solidFill>
                  <a:srgbClr val="000000"/>
                </a:solidFill>
                <a:latin typeface="Canva Sans"/>
              </a:rPr>
              <a:t>activitățile</a:t>
            </a:r>
            <a:r>
              <a:rPr lang="en-US" sz="3399" dirty="0">
                <a:solidFill>
                  <a:srgbClr val="000000"/>
                </a:solidFill>
                <a:latin typeface="Canva Sans"/>
              </a:rPr>
              <a:t> </a:t>
            </a:r>
            <a:r>
              <a:rPr lang="en-US" sz="3399" dirty="0" err="1">
                <a:solidFill>
                  <a:srgbClr val="000000"/>
                </a:solidFill>
                <a:latin typeface="Canva Sans"/>
              </a:rPr>
              <a:t>fizice</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jocurile</a:t>
            </a:r>
            <a:r>
              <a:rPr lang="en-US" sz="3399" dirty="0">
                <a:solidFill>
                  <a:srgbClr val="000000"/>
                </a:solidFill>
                <a:latin typeface="Canva Sans"/>
              </a:rPr>
              <a:t>. Le place </a:t>
            </a:r>
            <a:r>
              <a:rPr lang="en-US" sz="3399" dirty="0" err="1">
                <a:solidFill>
                  <a:srgbClr val="000000"/>
                </a:solidFill>
                <a:latin typeface="Canva Sans"/>
              </a:rPr>
              <a:t>să</a:t>
            </a:r>
            <a:r>
              <a:rPr lang="en-US" sz="3399" dirty="0">
                <a:solidFill>
                  <a:srgbClr val="000000"/>
                </a:solidFill>
                <a:latin typeface="Canva Sans"/>
              </a:rPr>
              <a:t> se </a:t>
            </a:r>
            <a:r>
              <a:rPr lang="en-US" sz="3399" dirty="0" err="1">
                <a:solidFill>
                  <a:srgbClr val="000000"/>
                </a:solidFill>
                <a:latin typeface="Canva Sans"/>
              </a:rPr>
              <a:t>miște</a:t>
            </a:r>
            <a:r>
              <a:rPr lang="en-US" sz="3399" dirty="0">
                <a:solidFill>
                  <a:srgbClr val="000000"/>
                </a:solidFill>
                <a:latin typeface="Canva Sans"/>
              </a:rPr>
              <a:t> </a:t>
            </a:r>
            <a:r>
              <a:rPr lang="en-US" sz="3399" dirty="0" err="1">
                <a:solidFill>
                  <a:srgbClr val="000000"/>
                </a:solidFill>
                <a:latin typeface="Canva Sans"/>
              </a:rPr>
              <a:t>și</a:t>
            </a:r>
            <a:r>
              <a:rPr lang="en-US" sz="3399" dirty="0">
                <a:solidFill>
                  <a:srgbClr val="000000"/>
                </a:solidFill>
                <a:latin typeface="Canva Sans"/>
              </a:rPr>
              <a:t> </a:t>
            </a:r>
            <a:r>
              <a:rPr lang="en-US" sz="3399" dirty="0" err="1">
                <a:solidFill>
                  <a:srgbClr val="000000"/>
                </a:solidFill>
                <a:latin typeface="Canva Sans"/>
              </a:rPr>
              <a:t>să</a:t>
            </a:r>
            <a:r>
              <a:rPr lang="en-US" sz="3399" dirty="0">
                <a:solidFill>
                  <a:srgbClr val="000000"/>
                </a:solidFill>
                <a:latin typeface="Canva Sans"/>
              </a:rPr>
              <a:t> </a:t>
            </a:r>
            <a:r>
              <a:rPr lang="en-US" sz="3399" dirty="0" err="1">
                <a:solidFill>
                  <a:srgbClr val="000000"/>
                </a:solidFill>
                <a:latin typeface="Canva Sans"/>
              </a:rPr>
              <a:t>gesticuleze</a:t>
            </a:r>
            <a:r>
              <a:rPr lang="en-US" sz="3399" dirty="0">
                <a:solidFill>
                  <a:srgbClr val="000000"/>
                </a:solidFill>
                <a:latin typeface="Canva Sans"/>
              </a:rPr>
              <a:t>, </a:t>
            </a:r>
            <a:r>
              <a:rPr lang="en-US" sz="3399" dirty="0" err="1">
                <a:solidFill>
                  <a:srgbClr val="000000"/>
                </a:solidFill>
                <a:latin typeface="Canva Sans"/>
              </a:rPr>
              <a:t>însușindu-și</a:t>
            </a:r>
            <a:r>
              <a:rPr lang="en-US" sz="3399" dirty="0">
                <a:solidFill>
                  <a:srgbClr val="000000"/>
                </a:solidFill>
                <a:latin typeface="Canva Sans"/>
              </a:rPr>
              <a:t> </a:t>
            </a:r>
            <a:r>
              <a:rPr lang="en-US" sz="3399" dirty="0" err="1">
                <a:solidFill>
                  <a:srgbClr val="000000"/>
                </a:solidFill>
                <a:latin typeface="Canva Sans"/>
              </a:rPr>
              <a:t>informațiile</a:t>
            </a:r>
            <a:r>
              <a:rPr lang="en-US" sz="3399" dirty="0">
                <a:solidFill>
                  <a:srgbClr val="000000"/>
                </a:solidFill>
                <a:latin typeface="Canva Sans"/>
              </a:rPr>
              <a:t> </a:t>
            </a:r>
            <a:r>
              <a:rPr lang="en-US" sz="3399" dirty="0" err="1">
                <a:solidFill>
                  <a:srgbClr val="000000"/>
                </a:solidFill>
                <a:latin typeface="Canva Sans"/>
              </a:rPr>
              <a:t>prin</a:t>
            </a:r>
            <a:r>
              <a:rPr lang="en-US" sz="3399" dirty="0">
                <a:solidFill>
                  <a:srgbClr val="000000"/>
                </a:solidFill>
                <a:latin typeface="Canva Sans"/>
              </a:rPr>
              <a:t> </a:t>
            </a:r>
            <a:r>
              <a:rPr lang="en-US" sz="3399" dirty="0" err="1">
                <a:solidFill>
                  <a:srgbClr val="000000"/>
                </a:solidFill>
                <a:latin typeface="Canva Sans"/>
              </a:rPr>
              <a:t>asociere</a:t>
            </a:r>
            <a:r>
              <a:rPr lang="en-US" sz="3399" dirty="0">
                <a:solidFill>
                  <a:srgbClr val="000000"/>
                </a:solidFill>
                <a:latin typeface="Canva Sans"/>
              </a:rPr>
              <a:t> cu </a:t>
            </a:r>
            <a:r>
              <a:rPr lang="en-US" sz="3399" dirty="0" err="1">
                <a:solidFill>
                  <a:srgbClr val="000000"/>
                </a:solidFill>
                <a:latin typeface="Canva Sans"/>
              </a:rPr>
              <a:t>gesturi</a:t>
            </a:r>
            <a:r>
              <a:rPr lang="en-US" sz="3399" dirty="0">
                <a:solidFill>
                  <a:srgbClr val="000000"/>
                </a:solidFill>
                <a:latin typeface="Canva Sans"/>
              </a:rPr>
              <a:t>.</a:t>
            </a:r>
          </a:p>
        </p:txBody>
      </p:sp>
      <p:sp>
        <p:nvSpPr>
          <p:cNvPr id="5" name="TextBox 5"/>
          <p:cNvSpPr txBox="1"/>
          <p:nvPr/>
        </p:nvSpPr>
        <p:spPr>
          <a:xfrm>
            <a:off x="1164886" y="7824156"/>
            <a:ext cx="7594725" cy="1659255"/>
          </a:xfrm>
          <a:prstGeom prst="rect">
            <a:avLst/>
          </a:prstGeom>
        </p:spPr>
        <p:txBody>
          <a:bodyPr lIns="0" tIns="0" rIns="0" bIns="0" rtlCol="0" anchor="t">
            <a:spAutoFit/>
          </a:bodyPr>
          <a:lstStyle/>
          <a:p>
            <a:pPr algn="ctr">
              <a:lnSpc>
                <a:spcPts val="6719"/>
              </a:lnSpc>
            </a:pPr>
            <a:r>
              <a:rPr lang="en-US" sz="4800">
                <a:solidFill>
                  <a:srgbClr val="E63C0D"/>
                </a:solidFill>
                <a:latin typeface="Canva Sans Bold"/>
              </a:rPr>
              <a:t>Ai un stil de învățare kinestezic dacă: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766</Words>
  <Application>Microsoft Office PowerPoint</Application>
  <PresentationFormat>Custom</PresentationFormat>
  <Paragraphs>89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Canva Sans Bold</vt:lpstr>
      <vt:lpstr>PT Serif Bold</vt:lpstr>
      <vt:lpstr>Open Sans Bold</vt:lpstr>
      <vt:lpstr>Canva Sans</vt:lpstr>
      <vt:lpstr>ITC Benguiat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 învăț eu</dc:title>
  <cp:lastModifiedBy>Aurora Conrad</cp:lastModifiedBy>
  <cp:revision>1</cp:revision>
  <dcterms:created xsi:type="dcterms:W3CDTF">2006-08-16T00:00:00Z</dcterms:created>
  <dcterms:modified xsi:type="dcterms:W3CDTF">2023-08-22T17:11:09Z</dcterms:modified>
  <dc:identifier>DAFr4kGVSY0</dc:identifier>
</cp:coreProperties>
</file>